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Roboto-bold.fntdata"/><Relationship Id="rId10" Type="http://schemas.openxmlformats.org/officeDocument/2006/relationships/slide" Target="slides/slide5.xml"/><Relationship Id="rId21" Type="http://schemas.openxmlformats.org/officeDocument/2006/relationships/font" Target="fonts/Roboto-regular.fntdata"/><Relationship Id="rId13" Type="http://schemas.openxmlformats.org/officeDocument/2006/relationships/slide" Target="slides/slide8.xml"/><Relationship Id="rId24" Type="http://schemas.openxmlformats.org/officeDocument/2006/relationships/font" Target="fonts/Roboto-boldItalic.fntdata"/><Relationship Id="rId12" Type="http://schemas.openxmlformats.org/officeDocument/2006/relationships/slide" Target="slides/slide7.xml"/><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cd3297b6a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cd3297b6a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ce208c24fb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ce208c24fb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D0D0D"/>
                </a:solidFill>
                <a:highlight>
                  <a:srgbClr val="FFFFFF"/>
                </a:highlight>
                <a:latin typeface="Roboto"/>
                <a:ea typeface="Roboto"/>
                <a:cs typeface="Roboto"/>
                <a:sym typeface="Roboto"/>
              </a:rPr>
              <a:t>But what is CRISPR? CRISPR are tools used to edit this mistakes. For example, CRISPR-Cas9 works like having scissors and a guide to correct genetic mistakes. Cas9 acts as the "scissors," while the guide called guide RNA directs it to the target. If you want to modify instead of cutting, then CRISPR-BE3 is used.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s" sz="1150">
                <a:solidFill>
                  <a:srgbClr val="1D1C1D"/>
                </a:solidFill>
                <a:highlight>
                  <a:srgbClr val="F8F8F8"/>
                </a:highlight>
              </a:rPr>
              <a:t>In 2019, Jiyeong Kweon and his team made a study about the BRCA1 gene. </a:t>
            </a:r>
            <a:r>
              <a:rPr lang="es" sz="1150">
                <a:solidFill>
                  <a:srgbClr val="1D1C1D"/>
                </a:solidFill>
                <a:highlight>
                  <a:schemeClr val="lt1"/>
                </a:highlight>
              </a:rPr>
              <a:t>However, they </a:t>
            </a:r>
            <a:r>
              <a:rPr lang="es" sz="1150">
                <a:solidFill>
                  <a:srgbClr val="1D1C1D"/>
                </a:solidFill>
                <a:highlight>
                  <a:srgbClr val="F8F8F8"/>
                </a:highlight>
              </a:rPr>
              <a:t>didn’t just correct mistakes in the gene; they intentionally induced various changes to explore different versions of it.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t/>
            </a:r>
            <a:endParaRPr sz="1150">
              <a:solidFill>
                <a:srgbClr val="1D1C1D"/>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cd3297b6a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cd3297b6a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150">
                <a:solidFill>
                  <a:srgbClr val="1D1C1D"/>
                </a:solidFill>
                <a:highlight>
                  <a:srgbClr val="F8F8F8"/>
                </a:highlight>
              </a:rPr>
              <a:t>Now, what some investigators did in this research? In 2019, Jiyeong Kweon and their collaborators made a study about the BRCA1 gene which prevents cancer in humans. They focused on this gene because if there are changes make-up, it poses risk of exposure to different diseases.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cd3297b6a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cd3297b6a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150">
                <a:solidFill>
                  <a:srgbClr val="1D1C1D"/>
                </a:solidFill>
                <a:highlight>
                  <a:srgbClr val="F8F8F8"/>
                </a:highlight>
              </a:rPr>
              <a:t>What they exactly did?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s" sz="1150">
                <a:solidFill>
                  <a:srgbClr val="1D1C1D"/>
                </a:solidFill>
                <a:highlight>
                  <a:schemeClr val="lt1"/>
                </a:highlight>
              </a:rPr>
              <a:t>Imagine having scissors and a guide to help you find and fix that mistake. That’s essentially how CRISPR-Cas9 works. The "scissors" are called Cas9, and the "guide" is called guide RNA. The gRNA guides the CRISPR to the targeted location. But what if you don’t want to cut the page, but erase and replace it instead? That’s where CRISPR-BE3 comes in. However Kweon </a:t>
            </a:r>
            <a:r>
              <a:rPr lang="es" sz="1150">
                <a:solidFill>
                  <a:srgbClr val="1D1C1D"/>
                </a:solidFill>
                <a:highlight>
                  <a:srgbClr val="F8F8F8"/>
                </a:highlight>
              </a:rPr>
              <a:t>didn’t just correct mistakes in the gene; they intentionally induced various changes to explore different versions of it. </a:t>
            </a:r>
            <a:endParaRPr>
              <a:solidFill>
                <a:schemeClr val="dk1"/>
              </a:solidFill>
            </a:endParaRPr>
          </a:p>
          <a:p>
            <a:pPr indent="0" lvl="0" marL="0" rtl="0" algn="l">
              <a:spcBef>
                <a:spcPts val="0"/>
              </a:spcBef>
              <a:spcAft>
                <a:spcPts val="0"/>
              </a:spcAft>
              <a:buClr>
                <a:schemeClr val="dk1"/>
              </a:buClr>
              <a:buSzPts val="1100"/>
              <a:buFont typeface="Arial"/>
              <a:buNone/>
            </a:pPr>
            <a:r>
              <a:t/>
            </a:r>
            <a:endParaRPr sz="1150">
              <a:solidFill>
                <a:srgbClr val="1D1C1D"/>
              </a:solidFill>
              <a:highlight>
                <a:srgbClr val="F8F8F8"/>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cddf82531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cddf82531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cddf82531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cddf82531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cddf8253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cddf8253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cecf53cc9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cecf53cc9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0D0D0D"/>
                </a:solidFill>
                <a:highlight>
                  <a:srgbClr val="FFFFFF"/>
                </a:highlight>
                <a:latin typeface="Roboto"/>
                <a:ea typeface="Roboto"/>
                <a:cs typeface="Roboto"/>
                <a:sym typeface="Roboto"/>
              </a:rPr>
              <a:t>Imagine you have a big book, and on one of its many pages, there are instructions on how to avoid breast or ovarian cancer. This book is your genome, and that page would be the BRCA1 gene. However, you notice errors on this page, which are called mutations, so cancer cannot be avoided. That's why you want to fix it, but how? There are tools called CRISPR. For example, in CRISPR-Cas9 there are scissors called Cas9 and a guide called guide RNA that directs Cas9 to the target. If you want to modify instead of cutting, then CRISPR-BE3 is used. That's exactly what Jiyeong Kweon and his team did with the BRCA1 gene in 2019. However, they didn’t correct the mistakes; they induced them to explore different versions of the gene.</a:t>
            </a:r>
            <a:endParaRPr sz="1200">
              <a:solidFill>
                <a:srgbClr val="0D0D0D"/>
              </a:solidFill>
              <a:highlight>
                <a:srgbClr val="FFFFFF"/>
              </a:highlight>
              <a:latin typeface="Roboto"/>
              <a:ea typeface="Roboto"/>
              <a:cs typeface="Roboto"/>
              <a:sym typeface="Roboto"/>
            </a:endParaRPr>
          </a:p>
          <a:p>
            <a:pPr indent="0" lvl="0" marL="0" rtl="0" algn="l">
              <a:spcBef>
                <a:spcPts val="1500"/>
              </a:spcBef>
              <a:spcAft>
                <a:spcPts val="0"/>
              </a:spcAft>
              <a:buNone/>
            </a:pPr>
            <a:r>
              <a:rPr lang="es" sz="1200">
                <a:solidFill>
                  <a:srgbClr val="0D0D0D"/>
                </a:solidFill>
                <a:highlight>
                  <a:srgbClr val="FFFFFF"/>
                </a:highlight>
                <a:latin typeface="Roboto"/>
                <a:ea typeface="Roboto"/>
                <a:cs typeface="Roboto"/>
                <a:sym typeface="Roboto"/>
              </a:rPr>
              <a:t>Imagine your genome as a book, with each gene being a page. The BRCA1 gene, like a page, contains instructions on avoiding breast or ovarian cancer. If there are errors (mutations) on this page, cancer risk increases. To fix these errors, tools like CRISPR are used. CRISPR-Cas9, for instance, has 'scissors' (Cas9) guided by RNA to target mutations. For modifications without cutting, CRISPR-BE3 is used. In 2019, Jiyeong Kweon's team explored different versions of BRCA1 by inducing mutations, rather than correcting them.</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0"/>
              </a:spcBef>
              <a:spcAft>
                <a:spcPts val="1500"/>
              </a:spcAft>
              <a:buClr>
                <a:schemeClr val="dk1"/>
              </a:buClr>
              <a:buSzPts val="1100"/>
              <a:buFont typeface="Arial"/>
              <a:buNone/>
            </a:pPr>
            <a:r>
              <a:rPr lang="es" sz="1200">
                <a:solidFill>
                  <a:srgbClr val="0D0D0D"/>
                </a:solidFill>
                <a:highlight>
                  <a:schemeClr val="lt1"/>
                </a:highlight>
                <a:latin typeface="Roboto"/>
                <a:ea typeface="Roboto"/>
                <a:cs typeface="Roboto"/>
                <a:sym typeface="Roboto"/>
              </a:rPr>
              <a:t>Imagine your genome as a book, and on one of its many pages, there are instructions on how to avoid breast or ovarian cancer. That page would be the BRCA1 gene. However, you notice errors on this page, called mutations, so cancer risk increases. To fix these errors, tools like CRISPR are used. For example, in CRISPR-Cas9 there are scissors called Cas9 which are guided to its targets by guide RNA. If you want to modify instead of cutting, CRISPR-BE3 is used. In 2019, Jiyeong Kweon's team explored different versions of BRCA1 by inducing mutations, rather than correcting them</a:t>
            </a:r>
            <a:r>
              <a:rPr lang="es" sz="1150">
                <a:solidFill>
                  <a:srgbClr val="1D1C1D"/>
                </a:solidFill>
                <a:highlight>
                  <a:srgbClr val="F8F8F8"/>
                </a:highlight>
              </a:rPr>
              <a:t>.</a:t>
            </a:r>
            <a:endParaRPr sz="1150">
              <a:solidFill>
                <a:srgbClr val="1D1C1D"/>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ce208c24fb_5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ce208c24fb_5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150">
                <a:solidFill>
                  <a:srgbClr val="1D1C1D"/>
                </a:solidFill>
                <a:highlight>
                  <a:srgbClr val="F8F8F8"/>
                </a:highlight>
              </a:rPr>
              <a:t>After that</a:t>
            </a:r>
            <a:r>
              <a:rPr lang="es" sz="1150">
                <a:solidFill>
                  <a:srgbClr val="1D1C1D"/>
                </a:solidFill>
                <a:highlight>
                  <a:srgbClr val="F8F8F8"/>
                </a:highlight>
              </a:rPr>
              <a:t>, they stored this information in a digital format, represented here like a book, making it accessible for subsequent analysis. Also, they published their findings. In order to replicate this research, we used various computational tools to analyze this new digital book. Our goal was to identify changes in the BRCA1 gene that could impact cell proliferation positively, negatively, or not at all. </a:t>
            </a:r>
            <a:endParaRPr sz="1150">
              <a:solidFill>
                <a:srgbClr val="1D1C1D"/>
              </a:solidFill>
              <a:highlight>
                <a:srgbClr val="F8F8F8"/>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s" sz="1150">
                <a:solidFill>
                  <a:srgbClr val="0D0D0D"/>
                </a:solidFill>
                <a:highlight>
                  <a:srgbClr val="FFFFFF"/>
                </a:highlight>
                <a:latin typeface="Roboto"/>
                <a:ea typeface="Roboto"/>
                <a:cs typeface="Roboto"/>
                <a:sym typeface="Roboto"/>
              </a:rPr>
              <a:t>Kweon’s team also digitized their results for easier access and analysis, and then published them. To replicate the study, we used various computational tools to analyze the digital data. Our objective was to identify changes of the BRCA1 gene that could impact cell proliferation in a positive, negative or neutral way.</a:t>
            </a:r>
            <a:endParaRPr sz="115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5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s" sz="1200">
                <a:solidFill>
                  <a:srgbClr val="0D0D0D"/>
                </a:solidFill>
                <a:highlight>
                  <a:srgbClr val="FFFFFF"/>
                </a:highlight>
                <a:latin typeface="Roboto"/>
                <a:ea typeface="Roboto"/>
                <a:cs typeface="Roboto"/>
                <a:sym typeface="Roboto"/>
              </a:rPr>
              <a:t>They digitized and stored the information</a:t>
            </a:r>
            <a:r>
              <a:rPr lang="es" sz="1150">
                <a:solidFill>
                  <a:srgbClr val="1D1C1D"/>
                </a:solidFill>
                <a:highlight>
                  <a:srgbClr val="F8F8F8"/>
                </a:highlight>
              </a:rPr>
              <a:t>, represented here like a book, making it accessible for subsequent analysis, and published their findings. To replicate this research, we used various computational tools to analyze this digital book. Our goal was to identify changes in the BRCA1 gene that could impact cell growth positively, negatively, or not at all.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t/>
            </a:r>
            <a:endParaRPr sz="1150">
              <a:solidFill>
                <a:srgbClr val="1D1C1D"/>
              </a:solidFill>
              <a:highlight>
                <a:srgbClr val="F8F8F8"/>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ddf82531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cddf82531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found that when they used CRISPR-cas9 for doing changes 1A and 2A in the BRCA1 gene (we can </a:t>
            </a:r>
            <a:r>
              <a:rPr lang="es"/>
              <a:t>remember that this tools cut the DNA and replace it with another one)</a:t>
            </a:r>
            <a:r>
              <a:rPr lang="es"/>
              <a:t> the number of cells decreased with time, in comparison with the control, in which the change didn’t affect the cells.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ce208c24fb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ce208c24fb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The same happened</a:t>
            </a:r>
            <a:r>
              <a:rPr lang="es">
                <a:solidFill>
                  <a:schemeClr val="dk1"/>
                </a:solidFill>
              </a:rPr>
              <a:t> when they used CRISPR-BE3 for doing changes 1B and 2B in the BRCA1 gene (we should remember that this tool substitute letters in the gene), but change 1B decreased most the number of cells.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cd3297b6a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cd3297b6a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150">
                <a:solidFill>
                  <a:srgbClr val="1D1C1D"/>
                </a:solidFill>
                <a:highlight>
                  <a:srgbClr val="F8F8F8"/>
                </a:highlight>
              </a:rPr>
              <a:t>Why these results are important? Understanding how alterations in the BRCA1 gene affect cell growth could aid in breast cancer prevention and personalized treatment. In essence, this study opens new doors for understanding and potentially treating cancer, highlighting the incredible power of CRISPR technology in the fight against disease.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d3297b6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cd3297b6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Calibri"/>
                <a:ea typeface="Calibri"/>
                <a:cs typeface="Calibri"/>
                <a:sym typeface="Calibri"/>
              </a:rPr>
              <a:t>Thank you for watching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ce208c24fb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ce208c24fb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cecf53cc9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cecf53cc9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D0D0D"/>
                </a:solidFill>
                <a:highlight>
                  <a:srgbClr val="FFFFFF"/>
                </a:highlight>
                <a:latin typeface="Roboto"/>
                <a:ea typeface="Roboto"/>
                <a:cs typeface="Roboto"/>
                <a:sym typeface="Roboto"/>
              </a:rPr>
              <a:t>Imagine your body as a book containing all the instructions to define who you are and what you do, known as the "genome." Inside this book, there are pages called "genes," each with a specific instruction. </a:t>
            </a:r>
            <a:r>
              <a:rPr lang="es" sz="1150">
                <a:solidFill>
                  <a:srgbClr val="1D1C1D"/>
                </a:solidFill>
                <a:highlight>
                  <a:srgbClr val="F8F8F8"/>
                </a:highlight>
              </a:rPr>
              <a:t>For example, there's a gene that determines your eye color, like OCA2, and others can prevent cancer, such as BRCA1. However, </a:t>
            </a:r>
            <a:r>
              <a:rPr lang="es" sz="1200">
                <a:solidFill>
                  <a:srgbClr val="0D0D0D"/>
                </a:solidFill>
                <a:highlight>
                  <a:srgbClr val="FFFFFF"/>
                </a:highlight>
                <a:latin typeface="Roboto"/>
                <a:ea typeface="Roboto"/>
                <a:cs typeface="Roboto"/>
                <a:sym typeface="Roboto"/>
              </a:rPr>
              <a:t>mistakes in these instructions can lead to illness, like albinism for OCA2 and breast and ovarian cancer for BRCA1.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A4C2F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4.png"/><Relationship Id="rId8"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10.png"/><Relationship Id="rId9"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4.png"/><Relationship Id="rId8"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9.jpg"/><Relationship Id="rId4" Type="http://schemas.openxmlformats.org/officeDocument/2006/relationships/image" Target="../media/image7.png"/><Relationship Id="rId9" Type="http://schemas.openxmlformats.org/officeDocument/2006/relationships/image" Target="../media/image3.png"/><Relationship Id="rId5" Type="http://schemas.openxmlformats.org/officeDocument/2006/relationships/image" Target="../media/image21.jpg"/><Relationship Id="rId6" Type="http://schemas.openxmlformats.org/officeDocument/2006/relationships/image" Target="../media/image20.jpg"/><Relationship Id="rId7" Type="http://schemas.openxmlformats.org/officeDocument/2006/relationships/image" Target="../media/image6.pn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png"/><Relationship Id="rId7"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635850" y="1128725"/>
            <a:ext cx="10861200" cy="26586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txBox="1"/>
          <p:nvPr/>
        </p:nvSpPr>
        <p:spPr>
          <a:xfrm>
            <a:off x="143550" y="506625"/>
            <a:ext cx="9994200" cy="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134F5C"/>
                </a:solidFill>
              </a:rPr>
              <a:t>Charles-Darwin communication team presents…</a:t>
            </a:r>
            <a:endParaRPr b="1" sz="2300">
              <a:solidFill>
                <a:srgbClr val="134F5C"/>
              </a:solidFill>
            </a:endParaRPr>
          </a:p>
        </p:txBody>
      </p:sp>
      <p:sp>
        <p:nvSpPr>
          <p:cNvPr id="56" name="Google Shape;56;p13"/>
          <p:cNvSpPr txBox="1"/>
          <p:nvPr/>
        </p:nvSpPr>
        <p:spPr>
          <a:xfrm>
            <a:off x="1024200" y="1653450"/>
            <a:ext cx="7541100" cy="16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4200">
                <a:solidFill>
                  <a:schemeClr val="lt1"/>
                </a:solidFill>
              </a:rPr>
              <a:t>The amazing application of CRISPR in cancer genetics</a:t>
            </a:r>
            <a:endParaRPr b="1" sz="4200">
              <a:solidFill>
                <a:schemeClr val="lt1"/>
              </a:solidFill>
            </a:endParaRPr>
          </a:p>
        </p:txBody>
      </p:sp>
      <p:sp>
        <p:nvSpPr>
          <p:cNvPr id="57" name="Google Shape;57;p13"/>
          <p:cNvSpPr txBox="1"/>
          <p:nvPr/>
        </p:nvSpPr>
        <p:spPr>
          <a:xfrm>
            <a:off x="231150" y="3957250"/>
            <a:ext cx="9994200" cy="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134F5C"/>
                </a:solidFill>
              </a:rPr>
              <a:t>Team Charles Darwin</a:t>
            </a:r>
            <a:endParaRPr b="1" sz="2300">
              <a:solidFill>
                <a:srgbClr val="134F5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2"/>
          <p:cNvSpPr/>
          <p:nvPr/>
        </p:nvSpPr>
        <p:spPr>
          <a:xfrm>
            <a:off x="4560625" y="1419300"/>
            <a:ext cx="1668600" cy="184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0" name="Google Shape;300;p22"/>
          <p:cNvPicPr preferRelativeResize="0"/>
          <p:nvPr/>
        </p:nvPicPr>
        <p:blipFill>
          <a:blip r:embed="rId3">
            <a:alphaModFix/>
          </a:blip>
          <a:stretch>
            <a:fillRect/>
          </a:stretch>
        </p:blipFill>
        <p:spPr>
          <a:xfrm>
            <a:off x="892425" y="1179575"/>
            <a:ext cx="2562801" cy="2562801"/>
          </a:xfrm>
          <a:prstGeom prst="rect">
            <a:avLst/>
          </a:prstGeom>
          <a:noFill/>
          <a:ln>
            <a:noFill/>
          </a:ln>
        </p:spPr>
      </p:pic>
      <p:sp>
        <p:nvSpPr>
          <p:cNvPr id="301" name="Google Shape;301;p22"/>
          <p:cNvSpPr/>
          <p:nvPr/>
        </p:nvSpPr>
        <p:spPr>
          <a:xfrm>
            <a:off x="4284925" y="950975"/>
            <a:ext cx="1944300" cy="390000"/>
          </a:xfrm>
          <a:prstGeom prst="wedgeRoundRectCallout">
            <a:avLst>
              <a:gd fmla="val -126002" name="adj1"/>
              <a:gd fmla="val 356346" name="adj2"/>
              <a:gd fmla="val 0" name="adj3"/>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…AACTT…</a:t>
            </a:r>
            <a:endParaRPr>
              <a:solidFill>
                <a:srgbClr val="FF0000"/>
              </a:solidFill>
            </a:endParaRPr>
          </a:p>
        </p:txBody>
      </p:sp>
      <p:sp>
        <p:nvSpPr>
          <p:cNvPr id="302" name="Google Shape;302;p22"/>
          <p:cNvSpPr txBox="1"/>
          <p:nvPr/>
        </p:nvSpPr>
        <p:spPr>
          <a:xfrm>
            <a:off x="4385875" y="3269125"/>
            <a:ext cx="2072100" cy="525900"/>
          </a:xfrm>
          <a:prstGeom prst="rect">
            <a:avLst/>
          </a:prstGeom>
          <a:solidFill>
            <a:srgbClr val="76A5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000">
                <a:solidFill>
                  <a:schemeClr val="lt1"/>
                </a:solidFill>
              </a:rPr>
              <a:t>CRISPR-Cas9 </a:t>
            </a:r>
            <a:endParaRPr b="1" sz="2000">
              <a:solidFill>
                <a:schemeClr val="lt1"/>
              </a:solidFill>
            </a:endParaRPr>
          </a:p>
        </p:txBody>
      </p:sp>
      <p:sp>
        <p:nvSpPr>
          <p:cNvPr id="303" name="Google Shape;303;p22"/>
          <p:cNvSpPr txBox="1"/>
          <p:nvPr/>
        </p:nvSpPr>
        <p:spPr>
          <a:xfrm>
            <a:off x="4495025" y="1474450"/>
            <a:ext cx="1513500" cy="39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dk1"/>
                </a:solidFill>
              </a:rPr>
              <a:t>…AACT</a:t>
            </a:r>
            <a:r>
              <a:rPr lang="es">
                <a:solidFill>
                  <a:srgbClr val="FF0000"/>
                </a:solidFill>
              </a:rPr>
              <a:t>T</a:t>
            </a:r>
            <a:r>
              <a:rPr lang="es">
                <a:solidFill>
                  <a:schemeClr val="dk1"/>
                </a:solidFill>
              </a:rPr>
              <a:t>…</a:t>
            </a:r>
            <a:endParaRPr sz="1800">
              <a:solidFill>
                <a:schemeClr val="dk2"/>
              </a:solidFill>
            </a:endParaRPr>
          </a:p>
        </p:txBody>
      </p:sp>
      <p:sp>
        <p:nvSpPr>
          <p:cNvPr id="304" name="Google Shape;304;p22"/>
          <p:cNvSpPr txBox="1"/>
          <p:nvPr/>
        </p:nvSpPr>
        <p:spPr>
          <a:xfrm>
            <a:off x="4582925" y="2642600"/>
            <a:ext cx="1337700" cy="39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dk1"/>
                </a:solidFill>
              </a:rPr>
              <a:t>…AACT</a:t>
            </a:r>
            <a:r>
              <a:rPr b="1" lang="es">
                <a:solidFill>
                  <a:srgbClr val="38761D"/>
                </a:solidFill>
              </a:rPr>
              <a:t>G</a:t>
            </a:r>
            <a:r>
              <a:rPr lang="es">
                <a:solidFill>
                  <a:schemeClr val="dk1"/>
                </a:solidFill>
              </a:rPr>
              <a:t>…</a:t>
            </a:r>
            <a:endParaRPr sz="1800">
              <a:solidFill>
                <a:schemeClr val="dk2"/>
              </a:solidFill>
            </a:endParaRPr>
          </a:p>
        </p:txBody>
      </p:sp>
      <p:cxnSp>
        <p:nvCxnSpPr>
          <p:cNvPr id="305" name="Google Shape;305;p22"/>
          <p:cNvCxnSpPr>
            <a:stCxn id="303" idx="2"/>
            <a:endCxn id="304" idx="0"/>
          </p:cNvCxnSpPr>
          <p:nvPr/>
        </p:nvCxnSpPr>
        <p:spPr>
          <a:xfrm>
            <a:off x="5251775" y="1864450"/>
            <a:ext cx="0" cy="778200"/>
          </a:xfrm>
          <a:prstGeom prst="straightConnector1">
            <a:avLst/>
          </a:prstGeom>
          <a:noFill/>
          <a:ln cap="flat" cmpd="sng" w="38100">
            <a:solidFill>
              <a:schemeClr val="dk2"/>
            </a:solidFill>
            <a:prstDash val="solid"/>
            <a:round/>
            <a:headEnd len="med" w="med" type="none"/>
            <a:tailEnd len="med" w="med" type="stealth"/>
          </a:ln>
        </p:spPr>
      </p:cxnSp>
      <p:pic>
        <p:nvPicPr>
          <p:cNvPr id="306" name="Google Shape;306;p22"/>
          <p:cNvPicPr preferRelativeResize="0"/>
          <p:nvPr/>
        </p:nvPicPr>
        <p:blipFill>
          <a:blip r:embed="rId4">
            <a:alphaModFix/>
          </a:blip>
          <a:stretch>
            <a:fillRect/>
          </a:stretch>
        </p:blipFill>
        <p:spPr>
          <a:xfrm>
            <a:off x="5743550" y="2604466"/>
            <a:ext cx="466250" cy="466250"/>
          </a:xfrm>
          <a:prstGeom prst="rect">
            <a:avLst/>
          </a:prstGeom>
          <a:noFill/>
          <a:ln>
            <a:noFill/>
          </a:ln>
        </p:spPr>
      </p:pic>
      <p:pic>
        <p:nvPicPr>
          <p:cNvPr id="307" name="Google Shape;307;p22"/>
          <p:cNvPicPr preferRelativeResize="0"/>
          <p:nvPr/>
        </p:nvPicPr>
        <p:blipFill>
          <a:blip r:embed="rId5">
            <a:alphaModFix/>
          </a:blip>
          <a:stretch>
            <a:fillRect/>
          </a:stretch>
        </p:blipFill>
        <p:spPr>
          <a:xfrm>
            <a:off x="5743550" y="1436327"/>
            <a:ext cx="466248" cy="466248"/>
          </a:xfrm>
          <a:prstGeom prst="rect">
            <a:avLst/>
          </a:prstGeom>
          <a:noFill/>
          <a:ln>
            <a:noFill/>
          </a:ln>
        </p:spPr>
      </p:pic>
      <p:sp>
        <p:nvSpPr>
          <p:cNvPr id="308" name="Google Shape;308;p22"/>
          <p:cNvSpPr txBox="1"/>
          <p:nvPr/>
        </p:nvSpPr>
        <p:spPr>
          <a:xfrm>
            <a:off x="1385750" y="188125"/>
            <a:ext cx="7053600" cy="7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900">
                <a:solidFill>
                  <a:schemeClr val="dk1"/>
                </a:solidFill>
              </a:rPr>
              <a:t>What is CRISPR? </a:t>
            </a:r>
            <a:endParaRPr b="1" sz="2900">
              <a:solidFill>
                <a:schemeClr val="dk1"/>
              </a:solidFill>
            </a:endParaRPr>
          </a:p>
        </p:txBody>
      </p:sp>
      <p:pic>
        <p:nvPicPr>
          <p:cNvPr id="309" name="Google Shape;309;p22"/>
          <p:cNvPicPr preferRelativeResize="0"/>
          <p:nvPr/>
        </p:nvPicPr>
        <p:blipFill>
          <a:blip r:embed="rId6">
            <a:alphaModFix/>
          </a:blip>
          <a:stretch>
            <a:fillRect/>
          </a:stretch>
        </p:blipFill>
        <p:spPr>
          <a:xfrm>
            <a:off x="5251775" y="1817100"/>
            <a:ext cx="758400" cy="758400"/>
          </a:xfrm>
          <a:prstGeom prst="rect">
            <a:avLst/>
          </a:prstGeom>
          <a:noFill/>
          <a:ln>
            <a:noFill/>
          </a:ln>
        </p:spPr>
      </p:pic>
      <p:pic>
        <p:nvPicPr>
          <p:cNvPr id="310" name="Google Shape;310;p22"/>
          <p:cNvPicPr preferRelativeResize="0"/>
          <p:nvPr/>
        </p:nvPicPr>
        <p:blipFill>
          <a:blip r:embed="rId7">
            <a:alphaModFix/>
          </a:blip>
          <a:stretch>
            <a:fillRect/>
          </a:stretch>
        </p:blipFill>
        <p:spPr>
          <a:xfrm>
            <a:off x="4649525" y="1914300"/>
            <a:ext cx="526051" cy="526051"/>
          </a:xfrm>
          <a:prstGeom prst="rect">
            <a:avLst/>
          </a:prstGeom>
          <a:noFill/>
          <a:ln>
            <a:noFill/>
          </a:ln>
        </p:spPr>
      </p:pic>
      <p:sp>
        <p:nvSpPr>
          <p:cNvPr id="311" name="Google Shape;311;p22"/>
          <p:cNvSpPr/>
          <p:nvPr/>
        </p:nvSpPr>
        <p:spPr>
          <a:xfrm>
            <a:off x="6767175" y="1419300"/>
            <a:ext cx="1668600" cy="184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 name="Google Shape;312;p22"/>
          <p:cNvSpPr txBox="1"/>
          <p:nvPr/>
        </p:nvSpPr>
        <p:spPr>
          <a:xfrm>
            <a:off x="6701575" y="1474450"/>
            <a:ext cx="1513500" cy="39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dk1"/>
                </a:solidFill>
              </a:rPr>
              <a:t>…AACT</a:t>
            </a:r>
            <a:r>
              <a:rPr lang="es">
                <a:solidFill>
                  <a:srgbClr val="FF0000"/>
                </a:solidFill>
              </a:rPr>
              <a:t>T</a:t>
            </a:r>
            <a:r>
              <a:rPr lang="es">
                <a:solidFill>
                  <a:schemeClr val="dk1"/>
                </a:solidFill>
              </a:rPr>
              <a:t>…</a:t>
            </a:r>
            <a:endParaRPr sz="1800">
              <a:solidFill>
                <a:schemeClr val="dk2"/>
              </a:solidFill>
            </a:endParaRPr>
          </a:p>
        </p:txBody>
      </p:sp>
      <p:sp>
        <p:nvSpPr>
          <p:cNvPr id="313" name="Google Shape;313;p22"/>
          <p:cNvSpPr txBox="1"/>
          <p:nvPr/>
        </p:nvSpPr>
        <p:spPr>
          <a:xfrm>
            <a:off x="6789475" y="2642600"/>
            <a:ext cx="1337700" cy="39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dk1"/>
                </a:solidFill>
              </a:rPr>
              <a:t>…AACT</a:t>
            </a:r>
            <a:r>
              <a:rPr b="1" lang="es">
                <a:solidFill>
                  <a:srgbClr val="38761D"/>
                </a:solidFill>
              </a:rPr>
              <a:t>G</a:t>
            </a:r>
            <a:r>
              <a:rPr lang="es">
                <a:solidFill>
                  <a:schemeClr val="dk1"/>
                </a:solidFill>
              </a:rPr>
              <a:t>…</a:t>
            </a:r>
            <a:endParaRPr sz="1800">
              <a:solidFill>
                <a:schemeClr val="dk2"/>
              </a:solidFill>
            </a:endParaRPr>
          </a:p>
        </p:txBody>
      </p:sp>
      <p:cxnSp>
        <p:nvCxnSpPr>
          <p:cNvPr id="314" name="Google Shape;314;p22"/>
          <p:cNvCxnSpPr>
            <a:stCxn id="312" idx="2"/>
            <a:endCxn id="313" idx="0"/>
          </p:cNvCxnSpPr>
          <p:nvPr/>
        </p:nvCxnSpPr>
        <p:spPr>
          <a:xfrm>
            <a:off x="7458325" y="1864450"/>
            <a:ext cx="0" cy="778200"/>
          </a:xfrm>
          <a:prstGeom prst="straightConnector1">
            <a:avLst/>
          </a:prstGeom>
          <a:noFill/>
          <a:ln cap="flat" cmpd="sng" w="38100">
            <a:solidFill>
              <a:schemeClr val="dk2"/>
            </a:solidFill>
            <a:prstDash val="solid"/>
            <a:round/>
            <a:headEnd len="med" w="med" type="none"/>
            <a:tailEnd len="med" w="med" type="stealth"/>
          </a:ln>
        </p:spPr>
      </p:cxnSp>
      <p:pic>
        <p:nvPicPr>
          <p:cNvPr id="315" name="Google Shape;315;p22"/>
          <p:cNvPicPr preferRelativeResize="0"/>
          <p:nvPr/>
        </p:nvPicPr>
        <p:blipFill>
          <a:blip r:embed="rId4">
            <a:alphaModFix/>
          </a:blip>
          <a:stretch>
            <a:fillRect/>
          </a:stretch>
        </p:blipFill>
        <p:spPr>
          <a:xfrm>
            <a:off x="7950100" y="2604466"/>
            <a:ext cx="466250" cy="466250"/>
          </a:xfrm>
          <a:prstGeom prst="rect">
            <a:avLst/>
          </a:prstGeom>
          <a:noFill/>
          <a:ln>
            <a:noFill/>
          </a:ln>
        </p:spPr>
      </p:pic>
      <p:pic>
        <p:nvPicPr>
          <p:cNvPr id="316" name="Google Shape;316;p22"/>
          <p:cNvPicPr preferRelativeResize="0"/>
          <p:nvPr/>
        </p:nvPicPr>
        <p:blipFill>
          <a:blip r:embed="rId5">
            <a:alphaModFix/>
          </a:blip>
          <a:stretch>
            <a:fillRect/>
          </a:stretch>
        </p:blipFill>
        <p:spPr>
          <a:xfrm>
            <a:off x="7950100" y="1436327"/>
            <a:ext cx="466248" cy="466248"/>
          </a:xfrm>
          <a:prstGeom prst="rect">
            <a:avLst/>
          </a:prstGeom>
          <a:noFill/>
          <a:ln>
            <a:noFill/>
          </a:ln>
        </p:spPr>
      </p:pic>
      <p:pic>
        <p:nvPicPr>
          <p:cNvPr id="317" name="Google Shape;317;p22"/>
          <p:cNvPicPr preferRelativeResize="0"/>
          <p:nvPr/>
        </p:nvPicPr>
        <p:blipFill>
          <a:blip r:embed="rId7">
            <a:alphaModFix/>
          </a:blip>
          <a:stretch>
            <a:fillRect/>
          </a:stretch>
        </p:blipFill>
        <p:spPr>
          <a:xfrm>
            <a:off x="6856075" y="1914300"/>
            <a:ext cx="526051" cy="526051"/>
          </a:xfrm>
          <a:prstGeom prst="rect">
            <a:avLst/>
          </a:prstGeom>
          <a:noFill/>
          <a:ln>
            <a:noFill/>
          </a:ln>
        </p:spPr>
      </p:pic>
      <p:pic>
        <p:nvPicPr>
          <p:cNvPr id="318" name="Google Shape;318;p22"/>
          <p:cNvPicPr preferRelativeResize="0"/>
          <p:nvPr/>
        </p:nvPicPr>
        <p:blipFill>
          <a:blip r:embed="rId8">
            <a:alphaModFix/>
          </a:blip>
          <a:stretch>
            <a:fillRect/>
          </a:stretch>
        </p:blipFill>
        <p:spPr>
          <a:xfrm>
            <a:off x="7654325" y="1971449"/>
            <a:ext cx="526051" cy="526051"/>
          </a:xfrm>
          <a:prstGeom prst="rect">
            <a:avLst/>
          </a:prstGeom>
          <a:noFill/>
          <a:ln>
            <a:noFill/>
          </a:ln>
        </p:spPr>
      </p:pic>
      <p:sp>
        <p:nvSpPr>
          <p:cNvPr id="319" name="Google Shape;319;p22"/>
          <p:cNvSpPr txBox="1"/>
          <p:nvPr/>
        </p:nvSpPr>
        <p:spPr>
          <a:xfrm>
            <a:off x="6625375" y="3253925"/>
            <a:ext cx="1842600" cy="525900"/>
          </a:xfrm>
          <a:prstGeom prst="rect">
            <a:avLst/>
          </a:prstGeom>
          <a:solidFill>
            <a:srgbClr val="76A5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000">
                <a:solidFill>
                  <a:schemeClr val="lt1"/>
                </a:solidFill>
              </a:rPr>
              <a:t>CRISPR-BE3 </a:t>
            </a:r>
            <a:endParaRPr b="1" sz="2000">
              <a:solidFill>
                <a:schemeClr val="lt1"/>
              </a:solidFill>
            </a:endParaRPr>
          </a:p>
        </p:txBody>
      </p:sp>
      <p:cxnSp>
        <p:nvCxnSpPr>
          <p:cNvPr id="320" name="Google Shape;320;p22"/>
          <p:cNvCxnSpPr/>
          <p:nvPr/>
        </p:nvCxnSpPr>
        <p:spPr>
          <a:xfrm>
            <a:off x="5261925" y="1788225"/>
            <a:ext cx="0" cy="778200"/>
          </a:xfrm>
          <a:prstGeom prst="straightConnector1">
            <a:avLst/>
          </a:prstGeom>
          <a:noFill/>
          <a:ln cap="flat" cmpd="sng" w="38100">
            <a:solidFill>
              <a:schemeClr val="dk2"/>
            </a:solidFill>
            <a:prstDash val="solid"/>
            <a:round/>
            <a:headEnd len="med" w="med" type="stealth"/>
            <a:tailEnd len="med" w="med" type="none"/>
          </a:ln>
        </p:spPr>
      </p:cxnSp>
      <p:cxnSp>
        <p:nvCxnSpPr>
          <p:cNvPr id="321" name="Google Shape;321;p22"/>
          <p:cNvCxnSpPr/>
          <p:nvPr/>
        </p:nvCxnSpPr>
        <p:spPr>
          <a:xfrm>
            <a:off x="7458325" y="1788225"/>
            <a:ext cx="0" cy="778200"/>
          </a:xfrm>
          <a:prstGeom prst="straightConnector1">
            <a:avLst/>
          </a:prstGeom>
          <a:noFill/>
          <a:ln cap="flat" cmpd="sng" w="38100">
            <a:solidFill>
              <a:schemeClr val="dk2"/>
            </a:solidFill>
            <a:prstDash val="solid"/>
            <a:round/>
            <a:headEnd len="med" w="med" type="stealth"/>
            <a:tailEnd len="med" w="med" type="none"/>
          </a:ln>
        </p:spPr>
      </p:cxnSp>
      <p:sp>
        <p:nvSpPr>
          <p:cNvPr id="322" name="Google Shape;322;p22"/>
          <p:cNvSpPr txBox="1"/>
          <p:nvPr/>
        </p:nvSpPr>
        <p:spPr>
          <a:xfrm>
            <a:off x="3113950" y="4025750"/>
            <a:ext cx="5156100" cy="948900"/>
          </a:xfrm>
          <a:prstGeom prst="rect">
            <a:avLst/>
          </a:prstGeom>
          <a:solidFill>
            <a:srgbClr val="76A5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lt1"/>
                </a:solidFill>
              </a:rPr>
              <a:t>In 2019, </a:t>
            </a:r>
            <a:r>
              <a:rPr b="1" lang="es" sz="1800">
                <a:solidFill>
                  <a:schemeClr val="lt1"/>
                </a:solidFill>
              </a:rPr>
              <a:t>Kweon and his team used CRISPR to make changes on purpose to determine different variants of BRCA1!</a:t>
            </a:r>
            <a:endParaRPr b="1"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0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3"/>
          <p:cNvSpPr txBox="1"/>
          <p:nvPr/>
        </p:nvSpPr>
        <p:spPr>
          <a:xfrm>
            <a:off x="343425" y="1618300"/>
            <a:ext cx="4509300" cy="1228500"/>
          </a:xfrm>
          <a:prstGeom prst="rect">
            <a:avLst/>
          </a:prstGeom>
          <a:solidFill>
            <a:srgbClr val="76A5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lt1"/>
                </a:solidFill>
              </a:rPr>
              <a:t>In 2019, Jiyeong Kweon and their collaborators made a study about the BRCA1 gene which prevents cancer in humans.</a:t>
            </a:r>
            <a:endParaRPr b="1" sz="1800">
              <a:solidFill>
                <a:schemeClr val="lt1"/>
              </a:solidFill>
            </a:endParaRPr>
          </a:p>
        </p:txBody>
      </p:sp>
      <p:pic>
        <p:nvPicPr>
          <p:cNvPr id="328" name="Google Shape;328;p23"/>
          <p:cNvPicPr preferRelativeResize="0"/>
          <p:nvPr/>
        </p:nvPicPr>
        <p:blipFill>
          <a:blip r:embed="rId3">
            <a:alphaModFix/>
          </a:blip>
          <a:stretch>
            <a:fillRect/>
          </a:stretch>
        </p:blipFill>
        <p:spPr>
          <a:xfrm>
            <a:off x="5597075" y="1341950"/>
            <a:ext cx="3095976" cy="1712001"/>
          </a:xfrm>
          <a:prstGeom prst="rect">
            <a:avLst/>
          </a:prstGeom>
          <a:noFill/>
          <a:ln>
            <a:noFill/>
          </a:ln>
        </p:spPr>
      </p:pic>
      <p:sp>
        <p:nvSpPr>
          <p:cNvPr id="329" name="Google Shape;329;p23"/>
          <p:cNvSpPr txBox="1"/>
          <p:nvPr/>
        </p:nvSpPr>
        <p:spPr>
          <a:xfrm>
            <a:off x="343350" y="3374650"/>
            <a:ext cx="4509300" cy="1228500"/>
          </a:xfrm>
          <a:prstGeom prst="rect">
            <a:avLst/>
          </a:prstGeom>
          <a:solidFill>
            <a:srgbClr val="76A5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lt1"/>
                </a:solidFill>
              </a:rPr>
              <a:t>What if there are changes in this gene make-up …? It poses risk of </a:t>
            </a:r>
            <a:r>
              <a:rPr b="1" lang="es" sz="1800">
                <a:solidFill>
                  <a:schemeClr val="lt1"/>
                </a:solidFill>
              </a:rPr>
              <a:t>exposure</a:t>
            </a:r>
            <a:r>
              <a:rPr b="1" lang="es" sz="1800">
                <a:solidFill>
                  <a:schemeClr val="lt1"/>
                </a:solidFill>
              </a:rPr>
              <a:t> to different diseases.</a:t>
            </a:r>
            <a:endParaRPr b="1" sz="1800">
              <a:solidFill>
                <a:schemeClr val="lt1"/>
              </a:solidFill>
            </a:endParaRPr>
          </a:p>
        </p:txBody>
      </p:sp>
      <p:sp>
        <p:nvSpPr>
          <p:cNvPr id="330" name="Google Shape;330;p23"/>
          <p:cNvSpPr txBox="1"/>
          <p:nvPr/>
        </p:nvSpPr>
        <p:spPr>
          <a:xfrm>
            <a:off x="537150" y="315550"/>
            <a:ext cx="7942800" cy="7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900">
                <a:solidFill>
                  <a:schemeClr val="dk1"/>
                </a:solidFill>
              </a:rPr>
              <a:t>What some investigators did in this research?</a:t>
            </a:r>
            <a:endParaRPr b="1" sz="2900">
              <a:solidFill>
                <a:schemeClr val="dk1"/>
              </a:solidFill>
            </a:endParaRPr>
          </a:p>
        </p:txBody>
      </p:sp>
      <p:sp>
        <p:nvSpPr>
          <p:cNvPr id="331" name="Google Shape;331;p23"/>
          <p:cNvSpPr txBox="1"/>
          <p:nvPr/>
        </p:nvSpPr>
        <p:spPr>
          <a:xfrm>
            <a:off x="5331025" y="4420200"/>
            <a:ext cx="843900" cy="1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32" name="Google Shape;332;p23"/>
          <p:cNvSpPr txBox="1"/>
          <p:nvPr/>
        </p:nvSpPr>
        <p:spPr>
          <a:xfrm>
            <a:off x="5585525" y="3375425"/>
            <a:ext cx="3096000" cy="14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333" name="Google Shape;333;p23"/>
          <p:cNvPicPr preferRelativeResize="0"/>
          <p:nvPr/>
        </p:nvPicPr>
        <p:blipFill>
          <a:blip r:embed="rId4">
            <a:alphaModFix/>
          </a:blip>
          <a:stretch>
            <a:fillRect/>
          </a:stretch>
        </p:blipFill>
        <p:spPr>
          <a:xfrm>
            <a:off x="5585525" y="3201300"/>
            <a:ext cx="3095975" cy="171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24"/>
          <p:cNvPicPr preferRelativeResize="0"/>
          <p:nvPr/>
        </p:nvPicPr>
        <p:blipFill>
          <a:blip r:embed="rId3">
            <a:alphaModFix/>
          </a:blip>
          <a:stretch>
            <a:fillRect/>
          </a:stretch>
        </p:blipFill>
        <p:spPr>
          <a:xfrm>
            <a:off x="895050" y="970938"/>
            <a:ext cx="2833126" cy="2833126"/>
          </a:xfrm>
          <a:prstGeom prst="rect">
            <a:avLst/>
          </a:prstGeom>
          <a:noFill/>
          <a:ln>
            <a:noFill/>
          </a:ln>
        </p:spPr>
      </p:pic>
      <p:sp>
        <p:nvSpPr>
          <p:cNvPr id="339" name="Google Shape;339;p24"/>
          <p:cNvSpPr/>
          <p:nvPr/>
        </p:nvSpPr>
        <p:spPr>
          <a:xfrm>
            <a:off x="2347288" y="1075950"/>
            <a:ext cx="1944300" cy="390000"/>
          </a:xfrm>
          <a:prstGeom prst="wedgeRoundRectCallout">
            <a:avLst>
              <a:gd fmla="val -14407" name="adj1"/>
              <a:gd fmla="val 276436" name="adj2"/>
              <a:gd fmla="val 0" name="adj3"/>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…AACT</a:t>
            </a:r>
            <a:r>
              <a:rPr b="1" lang="es">
                <a:solidFill>
                  <a:srgbClr val="38761D"/>
                </a:solidFill>
              </a:rPr>
              <a:t>G</a:t>
            </a:r>
            <a:r>
              <a:rPr lang="es"/>
              <a:t>…</a:t>
            </a:r>
            <a:endParaRPr>
              <a:solidFill>
                <a:srgbClr val="38761D"/>
              </a:solidFill>
            </a:endParaRPr>
          </a:p>
        </p:txBody>
      </p:sp>
      <p:sp>
        <p:nvSpPr>
          <p:cNvPr id="340" name="Google Shape;340;p24"/>
          <p:cNvSpPr txBox="1"/>
          <p:nvPr/>
        </p:nvSpPr>
        <p:spPr>
          <a:xfrm>
            <a:off x="4166850" y="3583200"/>
            <a:ext cx="3985200" cy="948900"/>
          </a:xfrm>
          <a:prstGeom prst="rect">
            <a:avLst/>
          </a:prstGeom>
          <a:solidFill>
            <a:srgbClr val="76A5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lt1"/>
                </a:solidFill>
              </a:rPr>
              <a:t>Kweon used</a:t>
            </a:r>
            <a:r>
              <a:rPr b="1" lang="es" sz="1800">
                <a:solidFill>
                  <a:schemeClr val="lt1"/>
                </a:solidFill>
              </a:rPr>
              <a:t> CRISPR to make changes on purpose to determine different variants of BRCA1!</a:t>
            </a:r>
            <a:endParaRPr b="1" sz="1800">
              <a:solidFill>
                <a:schemeClr val="lt1"/>
              </a:solidFill>
            </a:endParaRPr>
          </a:p>
        </p:txBody>
      </p:sp>
      <p:sp>
        <p:nvSpPr>
          <p:cNvPr id="341" name="Google Shape;341;p24"/>
          <p:cNvSpPr txBox="1"/>
          <p:nvPr/>
        </p:nvSpPr>
        <p:spPr>
          <a:xfrm>
            <a:off x="537150" y="163150"/>
            <a:ext cx="7942800" cy="39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900">
                <a:solidFill>
                  <a:schemeClr val="dk1"/>
                </a:solidFill>
              </a:rPr>
              <a:t>What they exactly did?</a:t>
            </a:r>
            <a:endParaRPr b="1" sz="2900">
              <a:solidFill>
                <a:schemeClr val="dk1"/>
              </a:solidFill>
            </a:endParaRPr>
          </a:p>
        </p:txBody>
      </p:sp>
      <p:sp>
        <p:nvSpPr>
          <p:cNvPr id="342" name="Google Shape;342;p24"/>
          <p:cNvSpPr/>
          <p:nvPr/>
        </p:nvSpPr>
        <p:spPr>
          <a:xfrm>
            <a:off x="4341600" y="970950"/>
            <a:ext cx="1668600" cy="184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 name="Google Shape;343;p24"/>
          <p:cNvSpPr txBox="1"/>
          <p:nvPr/>
        </p:nvSpPr>
        <p:spPr>
          <a:xfrm>
            <a:off x="4166850" y="2820775"/>
            <a:ext cx="2072100" cy="525900"/>
          </a:xfrm>
          <a:prstGeom prst="rect">
            <a:avLst/>
          </a:prstGeom>
          <a:solidFill>
            <a:srgbClr val="76A5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000">
                <a:solidFill>
                  <a:schemeClr val="lt1"/>
                </a:solidFill>
              </a:rPr>
              <a:t>CRISPR-Cas9 </a:t>
            </a:r>
            <a:endParaRPr b="1" sz="2000">
              <a:solidFill>
                <a:schemeClr val="lt1"/>
              </a:solidFill>
            </a:endParaRPr>
          </a:p>
        </p:txBody>
      </p:sp>
      <p:sp>
        <p:nvSpPr>
          <p:cNvPr id="344" name="Google Shape;344;p24"/>
          <p:cNvSpPr txBox="1"/>
          <p:nvPr/>
        </p:nvSpPr>
        <p:spPr>
          <a:xfrm>
            <a:off x="4363900" y="2194250"/>
            <a:ext cx="1337700" cy="39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dk1"/>
                </a:solidFill>
              </a:rPr>
              <a:t>…AACT</a:t>
            </a:r>
            <a:r>
              <a:rPr b="1" lang="es">
                <a:solidFill>
                  <a:srgbClr val="38761D"/>
                </a:solidFill>
              </a:rPr>
              <a:t>G</a:t>
            </a:r>
            <a:r>
              <a:rPr lang="es">
                <a:solidFill>
                  <a:schemeClr val="dk1"/>
                </a:solidFill>
              </a:rPr>
              <a:t>…</a:t>
            </a:r>
            <a:endParaRPr sz="1800">
              <a:solidFill>
                <a:schemeClr val="dk2"/>
              </a:solidFill>
            </a:endParaRPr>
          </a:p>
        </p:txBody>
      </p:sp>
      <p:cxnSp>
        <p:nvCxnSpPr>
          <p:cNvPr id="345" name="Google Shape;345;p24"/>
          <p:cNvCxnSpPr/>
          <p:nvPr/>
        </p:nvCxnSpPr>
        <p:spPr>
          <a:xfrm>
            <a:off x="5050663" y="1358850"/>
            <a:ext cx="0" cy="778200"/>
          </a:xfrm>
          <a:prstGeom prst="straightConnector1">
            <a:avLst/>
          </a:prstGeom>
          <a:noFill/>
          <a:ln cap="flat" cmpd="sng" w="38100">
            <a:solidFill>
              <a:schemeClr val="dk2"/>
            </a:solidFill>
            <a:prstDash val="solid"/>
            <a:round/>
            <a:headEnd len="med" w="med" type="stealth"/>
            <a:tailEnd len="med" w="med" type="none"/>
          </a:ln>
        </p:spPr>
      </p:cxnSp>
      <p:pic>
        <p:nvPicPr>
          <p:cNvPr id="346" name="Google Shape;346;p24"/>
          <p:cNvPicPr preferRelativeResize="0"/>
          <p:nvPr/>
        </p:nvPicPr>
        <p:blipFill>
          <a:blip r:embed="rId4">
            <a:alphaModFix/>
          </a:blip>
          <a:stretch>
            <a:fillRect/>
          </a:stretch>
        </p:blipFill>
        <p:spPr>
          <a:xfrm>
            <a:off x="5524525" y="2156116"/>
            <a:ext cx="466250" cy="466250"/>
          </a:xfrm>
          <a:prstGeom prst="rect">
            <a:avLst/>
          </a:prstGeom>
          <a:noFill/>
          <a:ln>
            <a:noFill/>
          </a:ln>
        </p:spPr>
      </p:pic>
      <p:pic>
        <p:nvPicPr>
          <p:cNvPr id="347" name="Google Shape;347;p24"/>
          <p:cNvPicPr preferRelativeResize="0"/>
          <p:nvPr/>
        </p:nvPicPr>
        <p:blipFill>
          <a:blip r:embed="rId5">
            <a:alphaModFix/>
          </a:blip>
          <a:stretch>
            <a:fillRect/>
          </a:stretch>
        </p:blipFill>
        <p:spPr>
          <a:xfrm>
            <a:off x="5032750" y="1368750"/>
            <a:ext cx="758400" cy="758400"/>
          </a:xfrm>
          <a:prstGeom prst="rect">
            <a:avLst/>
          </a:prstGeom>
          <a:noFill/>
          <a:ln>
            <a:noFill/>
          </a:ln>
        </p:spPr>
      </p:pic>
      <p:pic>
        <p:nvPicPr>
          <p:cNvPr id="348" name="Google Shape;348;p24"/>
          <p:cNvPicPr preferRelativeResize="0"/>
          <p:nvPr/>
        </p:nvPicPr>
        <p:blipFill>
          <a:blip r:embed="rId6">
            <a:alphaModFix/>
          </a:blip>
          <a:stretch>
            <a:fillRect/>
          </a:stretch>
        </p:blipFill>
        <p:spPr>
          <a:xfrm>
            <a:off x="4430500" y="1465950"/>
            <a:ext cx="526051" cy="526051"/>
          </a:xfrm>
          <a:prstGeom prst="rect">
            <a:avLst/>
          </a:prstGeom>
          <a:noFill/>
          <a:ln>
            <a:noFill/>
          </a:ln>
        </p:spPr>
      </p:pic>
      <p:sp>
        <p:nvSpPr>
          <p:cNvPr id="349" name="Google Shape;349;p24"/>
          <p:cNvSpPr/>
          <p:nvPr/>
        </p:nvSpPr>
        <p:spPr>
          <a:xfrm>
            <a:off x="6548150" y="970950"/>
            <a:ext cx="1668600" cy="184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24"/>
          <p:cNvSpPr txBox="1"/>
          <p:nvPr/>
        </p:nvSpPr>
        <p:spPr>
          <a:xfrm>
            <a:off x="6570450" y="2194250"/>
            <a:ext cx="1337700" cy="39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dk1"/>
                </a:solidFill>
              </a:rPr>
              <a:t>…AACT</a:t>
            </a:r>
            <a:r>
              <a:rPr b="1" lang="es">
                <a:solidFill>
                  <a:srgbClr val="38761D"/>
                </a:solidFill>
              </a:rPr>
              <a:t>G</a:t>
            </a:r>
            <a:r>
              <a:rPr lang="es">
                <a:solidFill>
                  <a:schemeClr val="dk1"/>
                </a:solidFill>
              </a:rPr>
              <a:t>…</a:t>
            </a:r>
            <a:endParaRPr sz="1800">
              <a:solidFill>
                <a:schemeClr val="dk2"/>
              </a:solidFill>
            </a:endParaRPr>
          </a:p>
        </p:txBody>
      </p:sp>
      <p:cxnSp>
        <p:nvCxnSpPr>
          <p:cNvPr id="351" name="Google Shape;351;p24"/>
          <p:cNvCxnSpPr/>
          <p:nvPr/>
        </p:nvCxnSpPr>
        <p:spPr>
          <a:xfrm>
            <a:off x="7234525" y="1358850"/>
            <a:ext cx="0" cy="778200"/>
          </a:xfrm>
          <a:prstGeom prst="straightConnector1">
            <a:avLst/>
          </a:prstGeom>
          <a:noFill/>
          <a:ln cap="flat" cmpd="sng" w="38100">
            <a:solidFill>
              <a:schemeClr val="dk2"/>
            </a:solidFill>
            <a:prstDash val="solid"/>
            <a:round/>
            <a:headEnd len="med" w="med" type="stealth"/>
            <a:tailEnd len="med" w="med" type="none"/>
          </a:ln>
        </p:spPr>
      </p:cxnSp>
      <p:pic>
        <p:nvPicPr>
          <p:cNvPr id="352" name="Google Shape;352;p24"/>
          <p:cNvPicPr preferRelativeResize="0"/>
          <p:nvPr/>
        </p:nvPicPr>
        <p:blipFill>
          <a:blip r:embed="rId4">
            <a:alphaModFix/>
          </a:blip>
          <a:stretch>
            <a:fillRect/>
          </a:stretch>
        </p:blipFill>
        <p:spPr>
          <a:xfrm>
            <a:off x="7731075" y="2156116"/>
            <a:ext cx="466250" cy="466250"/>
          </a:xfrm>
          <a:prstGeom prst="rect">
            <a:avLst/>
          </a:prstGeom>
          <a:noFill/>
          <a:ln>
            <a:noFill/>
          </a:ln>
        </p:spPr>
      </p:pic>
      <p:pic>
        <p:nvPicPr>
          <p:cNvPr id="353" name="Google Shape;353;p24"/>
          <p:cNvPicPr preferRelativeResize="0"/>
          <p:nvPr/>
        </p:nvPicPr>
        <p:blipFill>
          <a:blip r:embed="rId6">
            <a:alphaModFix/>
          </a:blip>
          <a:stretch>
            <a:fillRect/>
          </a:stretch>
        </p:blipFill>
        <p:spPr>
          <a:xfrm>
            <a:off x="6637050" y="1465950"/>
            <a:ext cx="526051" cy="526051"/>
          </a:xfrm>
          <a:prstGeom prst="rect">
            <a:avLst/>
          </a:prstGeom>
          <a:noFill/>
          <a:ln>
            <a:noFill/>
          </a:ln>
        </p:spPr>
      </p:pic>
      <p:pic>
        <p:nvPicPr>
          <p:cNvPr id="354" name="Google Shape;354;p24"/>
          <p:cNvPicPr preferRelativeResize="0"/>
          <p:nvPr/>
        </p:nvPicPr>
        <p:blipFill>
          <a:blip r:embed="rId7">
            <a:alphaModFix/>
          </a:blip>
          <a:stretch>
            <a:fillRect/>
          </a:stretch>
        </p:blipFill>
        <p:spPr>
          <a:xfrm>
            <a:off x="7315500" y="1446887"/>
            <a:ext cx="526051" cy="526051"/>
          </a:xfrm>
          <a:prstGeom prst="rect">
            <a:avLst/>
          </a:prstGeom>
          <a:noFill/>
          <a:ln>
            <a:noFill/>
          </a:ln>
        </p:spPr>
      </p:pic>
      <p:sp>
        <p:nvSpPr>
          <p:cNvPr id="355" name="Google Shape;355;p24"/>
          <p:cNvSpPr txBox="1"/>
          <p:nvPr/>
        </p:nvSpPr>
        <p:spPr>
          <a:xfrm>
            <a:off x="6406350" y="2805575"/>
            <a:ext cx="1842600" cy="525900"/>
          </a:xfrm>
          <a:prstGeom prst="rect">
            <a:avLst/>
          </a:prstGeom>
          <a:solidFill>
            <a:srgbClr val="76A5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000">
                <a:solidFill>
                  <a:schemeClr val="lt1"/>
                </a:solidFill>
              </a:rPr>
              <a:t>CRISPR-BE3 </a:t>
            </a:r>
            <a:endParaRPr b="1" sz="2000">
              <a:solidFill>
                <a:schemeClr val="lt1"/>
              </a:solidFill>
            </a:endParaRPr>
          </a:p>
        </p:txBody>
      </p:sp>
      <p:sp>
        <p:nvSpPr>
          <p:cNvPr id="356" name="Google Shape;356;p24"/>
          <p:cNvSpPr txBox="1"/>
          <p:nvPr/>
        </p:nvSpPr>
        <p:spPr>
          <a:xfrm>
            <a:off x="4280775" y="1075950"/>
            <a:ext cx="1513500" cy="39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dk1"/>
                </a:solidFill>
              </a:rPr>
              <a:t>…AACT</a:t>
            </a:r>
            <a:r>
              <a:rPr lang="es">
                <a:solidFill>
                  <a:srgbClr val="FF0000"/>
                </a:solidFill>
              </a:rPr>
              <a:t>T</a:t>
            </a:r>
            <a:r>
              <a:rPr lang="es">
                <a:solidFill>
                  <a:schemeClr val="dk1"/>
                </a:solidFill>
              </a:rPr>
              <a:t>…</a:t>
            </a:r>
            <a:endParaRPr sz="1800">
              <a:solidFill>
                <a:schemeClr val="dk2"/>
              </a:solidFill>
            </a:endParaRPr>
          </a:p>
        </p:txBody>
      </p:sp>
      <p:pic>
        <p:nvPicPr>
          <p:cNvPr id="357" name="Google Shape;357;p24"/>
          <p:cNvPicPr preferRelativeResize="0"/>
          <p:nvPr/>
        </p:nvPicPr>
        <p:blipFill>
          <a:blip r:embed="rId8">
            <a:alphaModFix/>
          </a:blip>
          <a:stretch>
            <a:fillRect/>
          </a:stretch>
        </p:blipFill>
        <p:spPr>
          <a:xfrm>
            <a:off x="5529300" y="1037827"/>
            <a:ext cx="466248" cy="466248"/>
          </a:xfrm>
          <a:prstGeom prst="rect">
            <a:avLst/>
          </a:prstGeom>
          <a:noFill/>
          <a:ln>
            <a:noFill/>
          </a:ln>
        </p:spPr>
      </p:pic>
      <p:sp>
        <p:nvSpPr>
          <p:cNvPr id="358" name="Google Shape;358;p24"/>
          <p:cNvSpPr txBox="1"/>
          <p:nvPr/>
        </p:nvSpPr>
        <p:spPr>
          <a:xfrm>
            <a:off x="6492100" y="1075950"/>
            <a:ext cx="1513500" cy="39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dk1"/>
                </a:solidFill>
              </a:rPr>
              <a:t>…AACT</a:t>
            </a:r>
            <a:r>
              <a:rPr lang="es">
                <a:solidFill>
                  <a:srgbClr val="FF0000"/>
                </a:solidFill>
              </a:rPr>
              <a:t>T</a:t>
            </a:r>
            <a:r>
              <a:rPr lang="es">
                <a:solidFill>
                  <a:schemeClr val="dk1"/>
                </a:solidFill>
              </a:rPr>
              <a:t>…</a:t>
            </a:r>
            <a:endParaRPr sz="1800">
              <a:solidFill>
                <a:schemeClr val="dk2"/>
              </a:solidFill>
            </a:endParaRPr>
          </a:p>
        </p:txBody>
      </p:sp>
      <p:pic>
        <p:nvPicPr>
          <p:cNvPr id="359" name="Google Shape;359;p24"/>
          <p:cNvPicPr preferRelativeResize="0"/>
          <p:nvPr/>
        </p:nvPicPr>
        <p:blipFill>
          <a:blip r:embed="rId8">
            <a:alphaModFix/>
          </a:blip>
          <a:stretch>
            <a:fillRect/>
          </a:stretch>
        </p:blipFill>
        <p:spPr>
          <a:xfrm>
            <a:off x="7740625" y="1037827"/>
            <a:ext cx="466248" cy="4662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5"/>
          <p:cNvSpPr txBox="1"/>
          <p:nvPr/>
        </p:nvSpPr>
        <p:spPr>
          <a:xfrm>
            <a:off x="265000" y="84325"/>
            <a:ext cx="8721000" cy="9459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1000"/>
              </a:spcAft>
              <a:buNone/>
            </a:pPr>
            <a:r>
              <a:rPr b="1" lang="es" sz="2300">
                <a:solidFill>
                  <a:schemeClr val="dk1"/>
                </a:solidFill>
              </a:rPr>
              <a:t>how these can be translated for the betterment of human health</a:t>
            </a:r>
            <a:endParaRPr b="1" sz="2300">
              <a:solidFill>
                <a:schemeClr val="dk2"/>
              </a:solidFill>
            </a:endParaRPr>
          </a:p>
        </p:txBody>
      </p:sp>
      <p:sp>
        <p:nvSpPr>
          <p:cNvPr id="365" name="Google Shape;365;p25"/>
          <p:cNvSpPr txBox="1"/>
          <p:nvPr/>
        </p:nvSpPr>
        <p:spPr>
          <a:xfrm>
            <a:off x="265000" y="927525"/>
            <a:ext cx="8721000" cy="40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solidFill>
                <a:schemeClr val="dk2"/>
              </a:solidFill>
            </a:endParaRPr>
          </a:p>
          <a:p>
            <a:pPr indent="-374650" lvl="0" marL="457200" rtl="0" algn="l">
              <a:spcBef>
                <a:spcPts val="0"/>
              </a:spcBef>
              <a:spcAft>
                <a:spcPts val="0"/>
              </a:spcAft>
              <a:buClr>
                <a:schemeClr val="dk2"/>
              </a:buClr>
              <a:buSzPts val="2300"/>
              <a:buChar char="●"/>
            </a:pPr>
            <a:r>
              <a:rPr lang="es" sz="2300">
                <a:solidFill>
                  <a:schemeClr val="dk2"/>
                </a:solidFill>
              </a:rPr>
              <a:t>Helps in understanding how this differences in BRCA1 can affect our health</a:t>
            </a:r>
            <a:endParaRPr sz="2300">
              <a:solidFill>
                <a:schemeClr val="dk2"/>
              </a:solidFill>
            </a:endParaRPr>
          </a:p>
          <a:p>
            <a:pPr indent="0" lvl="0" marL="457200" rtl="0" algn="l">
              <a:spcBef>
                <a:spcPts val="0"/>
              </a:spcBef>
              <a:spcAft>
                <a:spcPts val="0"/>
              </a:spcAft>
              <a:buNone/>
            </a:pPr>
            <a:r>
              <a:t/>
            </a:r>
            <a:endParaRPr sz="2300">
              <a:solidFill>
                <a:schemeClr val="dk2"/>
              </a:solidFill>
            </a:endParaRPr>
          </a:p>
          <a:p>
            <a:pPr indent="-374650" lvl="0" marL="457200" rtl="0" algn="l">
              <a:spcBef>
                <a:spcPts val="0"/>
              </a:spcBef>
              <a:spcAft>
                <a:spcPts val="0"/>
              </a:spcAft>
              <a:buClr>
                <a:schemeClr val="dk2"/>
              </a:buClr>
              <a:buSzPts val="2300"/>
              <a:buChar char="●"/>
            </a:pPr>
            <a:r>
              <a:rPr lang="es" sz="2300">
                <a:solidFill>
                  <a:schemeClr val="dk2"/>
                </a:solidFill>
              </a:rPr>
              <a:t>Helps in personalized treatment</a:t>
            </a:r>
            <a:endParaRPr sz="2300">
              <a:solidFill>
                <a:schemeClr val="dk2"/>
              </a:solidFill>
            </a:endParaRPr>
          </a:p>
          <a:p>
            <a:pPr indent="0" lvl="0" marL="457200" rtl="0" algn="l">
              <a:spcBef>
                <a:spcPts val="0"/>
              </a:spcBef>
              <a:spcAft>
                <a:spcPts val="0"/>
              </a:spcAft>
              <a:buNone/>
            </a:pPr>
            <a:r>
              <a:t/>
            </a:r>
            <a:endParaRPr sz="2300">
              <a:solidFill>
                <a:schemeClr val="dk2"/>
              </a:solidFill>
            </a:endParaRPr>
          </a:p>
          <a:p>
            <a:pPr indent="-374650" lvl="0" marL="457200" rtl="0" algn="l">
              <a:spcBef>
                <a:spcPts val="0"/>
              </a:spcBef>
              <a:spcAft>
                <a:spcPts val="0"/>
              </a:spcAft>
              <a:buClr>
                <a:schemeClr val="dk2"/>
              </a:buClr>
              <a:buSzPts val="2300"/>
              <a:buChar char="●"/>
            </a:pPr>
            <a:r>
              <a:rPr lang="es" sz="2300">
                <a:solidFill>
                  <a:schemeClr val="dk2"/>
                </a:solidFill>
              </a:rPr>
              <a:t>Helps in improving cancer treatment</a:t>
            </a:r>
            <a:endParaRPr sz="2300">
              <a:solidFill>
                <a:schemeClr val="dk2"/>
              </a:solidFill>
            </a:endParaRPr>
          </a:p>
          <a:p>
            <a:pPr indent="0" lvl="0" marL="0" rtl="0" algn="l">
              <a:spcBef>
                <a:spcPts val="0"/>
              </a:spcBef>
              <a:spcAft>
                <a:spcPts val="0"/>
              </a:spcAft>
              <a:buNone/>
            </a:pPr>
            <a:r>
              <a:t/>
            </a:r>
            <a:endParaRPr sz="23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6"/>
          <p:cNvSpPr txBox="1"/>
          <p:nvPr/>
        </p:nvSpPr>
        <p:spPr>
          <a:xfrm>
            <a:off x="855250" y="168650"/>
            <a:ext cx="71310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300">
                <a:solidFill>
                  <a:schemeClr val="dk2"/>
                </a:solidFill>
              </a:rPr>
              <a:t>Gene editing tools</a:t>
            </a:r>
            <a:endParaRPr b="1" sz="2300">
              <a:solidFill>
                <a:schemeClr val="dk2"/>
              </a:solidFill>
            </a:endParaRPr>
          </a:p>
        </p:txBody>
      </p:sp>
      <p:sp>
        <p:nvSpPr>
          <p:cNvPr id="371" name="Google Shape;371;p26"/>
          <p:cNvSpPr txBox="1"/>
          <p:nvPr/>
        </p:nvSpPr>
        <p:spPr>
          <a:xfrm>
            <a:off x="156600" y="975700"/>
            <a:ext cx="4348500" cy="15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chemeClr val="dk2"/>
                </a:solidFill>
              </a:rPr>
              <a:t>CRISPR-Cas9</a:t>
            </a:r>
            <a:endParaRPr b="1" sz="2300">
              <a:solidFill>
                <a:schemeClr val="dk2"/>
              </a:solidFill>
            </a:endParaRPr>
          </a:p>
          <a:p>
            <a:pPr indent="0" lvl="0" marL="0" rtl="0" algn="just">
              <a:spcBef>
                <a:spcPts val="0"/>
              </a:spcBef>
              <a:spcAft>
                <a:spcPts val="0"/>
              </a:spcAft>
              <a:buNone/>
            </a:pPr>
            <a:r>
              <a:rPr lang="es" sz="2300">
                <a:solidFill>
                  <a:schemeClr val="dk2"/>
                </a:solidFill>
              </a:rPr>
              <a:t>It is like a scissors which can be used to cuts and edits our DNA in specific regions</a:t>
            </a:r>
            <a:endParaRPr sz="2300">
              <a:solidFill>
                <a:schemeClr val="dk2"/>
              </a:solidFill>
            </a:endParaRPr>
          </a:p>
          <a:p>
            <a:pPr indent="0" lvl="0" marL="0" rtl="0" algn="l">
              <a:spcBef>
                <a:spcPts val="0"/>
              </a:spcBef>
              <a:spcAft>
                <a:spcPts val="0"/>
              </a:spcAft>
              <a:buNone/>
            </a:pPr>
            <a:r>
              <a:t/>
            </a:r>
            <a:endParaRPr sz="2300">
              <a:solidFill>
                <a:schemeClr val="dk2"/>
              </a:solidFill>
            </a:endParaRPr>
          </a:p>
        </p:txBody>
      </p:sp>
      <p:sp>
        <p:nvSpPr>
          <p:cNvPr id="372" name="Google Shape;372;p26"/>
          <p:cNvSpPr txBox="1"/>
          <p:nvPr/>
        </p:nvSpPr>
        <p:spPr>
          <a:xfrm>
            <a:off x="4572000" y="975700"/>
            <a:ext cx="4486200" cy="159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2300">
                <a:solidFill>
                  <a:schemeClr val="dk2"/>
                </a:solidFill>
              </a:rPr>
              <a:t>CRISPR-Be3</a:t>
            </a:r>
            <a:endParaRPr b="1" sz="2300">
              <a:solidFill>
                <a:schemeClr val="dk2"/>
              </a:solidFill>
            </a:endParaRPr>
          </a:p>
          <a:p>
            <a:pPr indent="0" lvl="0" marL="0" rtl="0" algn="just">
              <a:spcBef>
                <a:spcPts val="0"/>
              </a:spcBef>
              <a:spcAft>
                <a:spcPts val="0"/>
              </a:spcAft>
              <a:buNone/>
            </a:pPr>
            <a:r>
              <a:rPr lang="es" sz="2300">
                <a:solidFill>
                  <a:schemeClr val="dk2"/>
                </a:solidFill>
              </a:rPr>
              <a:t>Unlike the Cas9, it does not cuts, it </a:t>
            </a:r>
            <a:r>
              <a:rPr lang="es" sz="2300">
                <a:solidFill>
                  <a:schemeClr val="dk2"/>
                </a:solidFill>
              </a:rPr>
              <a:t>replaces</a:t>
            </a:r>
            <a:r>
              <a:rPr lang="es" sz="2300">
                <a:solidFill>
                  <a:schemeClr val="dk2"/>
                </a:solidFill>
              </a:rPr>
              <a:t> a region of the DNA with another</a:t>
            </a:r>
            <a:endParaRPr sz="2300">
              <a:solidFill>
                <a:schemeClr val="dk2"/>
              </a:solidFill>
            </a:endParaRPr>
          </a:p>
        </p:txBody>
      </p:sp>
      <p:sp>
        <p:nvSpPr>
          <p:cNvPr id="373" name="Google Shape;373;p26"/>
          <p:cNvSpPr txBox="1"/>
          <p:nvPr/>
        </p:nvSpPr>
        <p:spPr>
          <a:xfrm>
            <a:off x="181350" y="2939150"/>
            <a:ext cx="8781300" cy="1722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2300">
                <a:solidFill>
                  <a:schemeClr val="dk2"/>
                </a:solidFill>
              </a:rPr>
              <a:t>They both require a guide RNA(gRNA) to locate the </a:t>
            </a:r>
            <a:r>
              <a:rPr lang="es" sz="2300">
                <a:solidFill>
                  <a:schemeClr val="dk2"/>
                </a:solidFill>
              </a:rPr>
              <a:t>specific</a:t>
            </a:r>
            <a:r>
              <a:rPr lang="es" sz="2300">
                <a:solidFill>
                  <a:schemeClr val="dk2"/>
                </a:solidFill>
              </a:rPr>
              <a:t> region that requires editing</a:t>
            </a:r>
            <a:endParaRPr sz="23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7"/>
          <p:cNvSpPr txBox="1"/>
          <p:nvPr/>
        </p:nvSpPr>
        <p:spPr>
          <a:xfrm>
            <a:off x="332675" y="89150"/>
            <a:ext cx="8636700" cy="54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300">
                <a:solidFill>
                  <a:schemeClr val="dk2"/>
                </a:solidFill>
              </a:rPr>
              <a:t>WHAT IS BRCA1</a:t>
            </a:r>
            <a:endParaRPr b="1" sz="2300">
              <a:solidFill>
                <a:schemeClr val="dk2"/>
              </a:solidFill>
            </a:endParaRPr>
          </a:p>
        </p:txBody>
      </p:sp>
      <p:sp>
        <p:nvSpPr>
          <p:cNvPr id="379" name="Google Shape;379;p27"/>
          <p:cNvSpPr txBox="1"/>
          <p:nvPr/>
        </p:nvSpPr>
        <p:spPr>
          <a:xfrm>
            <a:off x="96375" y="631250"/>
            <a:ext cx="4565400" cy="4512300"/>
          </a:xfrm>
          <a:prstGeom prst="rect">
            <a:avLst/>
          </a:prstGeom>
          <a:noFill/>
          <a:ln>
            <a:noFill/>
          </a:ln>
        </p:spPr>
        <p:txBody>
          <a:bodyPr anchorCtr="0" anchor="t" bIns="91425" lIns="91425" spcFirstLastPara="1" rIns="91425" wrap="square" tIns="91425">
            <a:noAutofit/>
          </a:bodyPr>
          <a:lstStyle/>
          <a:p>
            <a:pPr indent="-374650" lvl="0" marL="457200" rtl="0" algn="just">
              <a:spcBef>
                <a:spcPts val="0"/>
              </a:spcBef>
              <a:spcAft>
                <a:spcPts val="0"/>
              </a:spcAft>
              <a:buClr>
                <a:schemeClr val="dk2"/>
              </a:buClr>
              <a:buSzPts val="2300"/>
              <a:buChar char="●"/>
            </a:pPr>
            <a:r>
              <a:rPr lang="es" sz="2300">
                <a:solidFill>
                  <a:schemeClr val="dk2"/>
                </a:solidFill>
              </a:rPr>
              <a:t>It is a gene that </a:t>
            </a:r>
            <a:r>
              <a:rPr lang="es" sz="2300">
                <a:solidFill>
                  <a:schemeClr val="dk2"/>
                </a:solidFill>
              </a:rPr>
              <a:t>protects</a:t>
            </a:r>
            <a:r>
              <a:rPr lang="es" sz="2300">
                <a:solidFill>
                  <a:schemeClr val="dk2"/>
                </a:solidFill>
              </a:rPr>
              <a:t> us from certain cancers</a:t>
            </a:r>
            <a:endParaRPr sz="2300">
              <a:solidFill>
                <a:schemeClr val="dk2"/>
              </a:solidFill>
            </a:endParaRPr>
          </a:p>
          <a:p>
            <a:pPr indent="-374650" lvl="0" marL="457200" rtl="0" algn="just">
              <a:spcBef>
                <a:spcPts val="0"/>
              </a:spcBef>
              <a:spcAft>
                <a:spcPts val="0"/>
              </a:spcAft>
              <a:buClr>
                <a:schemeClr val="dk2"/>
              </a:buClr>
              <a:buSzPts val="2300"/>
              <a:buChar char="●"/>
            </a:pPr>
            <a:r>
              <a:rPr lang="es" sz="2300">
                <a:solidFill>
                  <a:schemeClr val="dk2"/>
                </a:solidFill>
              </a:rPr>
              <a:t>It can, however, make us at risk of having cancer when there are</a:t>
            </a:r>
            <a:r>
              <a:rPr lang="es" sz="2300">
                <a:solidFill>
                  <a:schemeClr val="dk2"/>
                </a:solidFill>
              </a:rPr>
              <a:t> any changes in its make-up</a:t>
            </a:r>
            <a:endParaRPr sz="2300">
              <a:solidFill>
                <a:schemeClr val="dk2"/>
              </a:solidFill>
            </a:endParaRPr>
          </a:p>
          <a:p>
            <a:pPr indent="-374650" lvl="0" marL="457200" rtl="0" algn="just">
              <a:spcBef>
                <a:spcPts val="0"/>
              </a:spcBef>
              <a:spcAft>
                <a:spcPts val="0"/>
              </a:spcAft>
              <a:buClr>
                <a:schemeClr val="dk2"/>
              </a:buClr>
              <a:buSzPts val="2300"/>
              <a:buChar char="●"/>
            </a:pPr>
            <a:r>
              <a:rPr lang="es" sz="2300">
                <a:solidFill>
                  <a:schemeClr val="dk2"/>
                </a:solidFill>
              </a:rPr>
              <a:t>Examples of these cancers includes</a:t>
            </a:r>
            <a:endParaRPr sz="2300">
              <a:solidFill>
                <a:schemeClr val="dk2"/>
              </a:solidFill>
            </a:endParaRPr>
          </a:p>
          <a:p>
            <a:pPr indent="-374650" lvl="1" marL="914400" rtl="0" algn="just">
              <a:spcBef>
                <a:spcPts val="0"/>
              </a:spcBef>
              <a:spcAft>
                <a:spcPts val="0"/>
              </a:spcAft>
              <a:buClr>
                <a:schemeClr val="dk2"/>
              </a:buClr>
              <a:buSzPts val="2300"/>
              <a:buChar char="○"/>
            </a:pPr>
            <a:r>
              <a:rPr lang="es" sz="2300">
                <a:solidFill>
                  <a:schemeClr val="dk2"/>
                </a:solidFill>
              </a:rPr>
              <a:t>Breast cancer</a:t>
            </a:r>
            <a:endParaRPr sz="2300">
              <a:solidFill>
                <a:schemeClr val="dk2"/>
              </a:solidFill>
            </a:endParaRPr>
          </a:p>
          <a:p>
            <a:pPr indent="-374650" lvl="1" marL="914400" rtl="0" algn="just">
              <a:spcBef>
                <a:spcPts val="0"/>
              </a:spcBef>
              <a:spcAft>
                <a:spcPts val="0"/>
              </a:spcAft>
              <a:buClr>
                <a:schemeClr val="dk2"/>
              </a:buClr>
              <a:buSzPts val="2300"/>
              <a:buChar char="○"/>
            </a:pPr>
            <a:r>
              <a:rPr lang="es" sz="2300">
                <a:solidFill>
                  <a:schemeClr val="dk2"/>
                </a:solidFill>
              </a:rPr>
              <a:t>Ovarian cancer</a:t>
            </a:r>
            <a:endParaRPr sz="2300">
              <a:solidFill>
                <a:schemeClr val="dk2"/>
              </a:solidFill>
            </a:endParaRPr>
          </a:p>
          <a:p>
            <a:pPr indent="-374650" lvl="1" marL="914400" rtl="0" algn="just">
              <a:spcBef>
                <a:spcPts val="0"/>
              </a:spcBef>
              <a:spcAft>
                <a:spcPts val="0"/>
              </a:spcAft>
              <a:buClr>
                <a:schemeClr val="dk2"/>
              </a:buClr>
              <a:buSzPts val="2300"/>
              <a:buChar char="○"/>
            </a:pPr>
            <a:r>
              <a:rPr lang="es" sz="2300">
                <a:solidFill>
                  <a:schemeClr val="dk2"/>
                </a:solidFill>
              </a:rPr>
              <a:t>Prostate cancer</a:t>
            </a:r>
            <a:endParaRPr sz="2300">
              <a:solidFill>
                <a:schemeClr val="dk2"/>
              </a:solidFill>
            </a:endParaRPr>
          </a:p>
          <a:p>
            <a:pPr indent="0" lvl="0" marL="0" rtl="0" algn="l">
              <a:spcBef>
                <a:spcPts val="0"/>
              </a:spcBef>
              <a:spcAft>
                <a:spcPts val="0"/>
              </a:spcAft>
              <a:buNone/>
            </a:pPr>
            <a:r>
              <a:t/>
            </a:r>
            <a:endParaRPr sz="2300">
              <a:solidFill>
                <a:schemeClr val="dk2"/>
              </a:solidFill>
            </a:endParaRPr>
          </a:p>
        </p:txBody>
      </p:sp>
      <p:sp>
        <p:nvSpPr>
          <p:cNvPr id="380" name="Google Shape;380;p27"/>
          <p:cNvSpPr txBox="1"/>
          <p:nvPr/>
        </p:nvSpPr>
        <p:spPr>
          <a:xfrm>
            <a:off x="4661700" y="631250"/>
            <a:ext cx="4440300" cy="4512300"/>
          </a:xfrm>
          <a:prstGeom prst="rect">
            <a:avLst/>
          </a:prstGeom>
          <a:noFill/>
          <a:ln>
            <a:noFill/>
          </a:ln>
        </p:spPr>
        <p:txBody>
          <a:bodyPr anchorCtr="0" anchor="t" bIns="91425" lIns="91425" spcFirstLastPara="1" rIns="91425" wrap="square" tIns="91425">
            <a:noAutofit/>
          </a:bodyPr>
          <a:lstStyle/>
          <a:p>
            <a:pPr indent="-374650" lvl="0" marL="457200" rtl="0" algn="just">
              <a:spcBef>
                <a:spcPts val="0"/>
              </a:spcBef>
              <a:spcAft>
                <a:spcPts val="0"/>
              </a:spcAft>
              <a:buClr>
                <a:schemeClr val="dk2"/>
              </a:buClr>
              <a:buSzPts val="2300"/>
              <a:buChar char="●"/>
            </a:pPr>
            <a:r>
              <a:rPr lang="es" sz="2300">
                <a:solidFill>
                  <a:schemeClr val="dk2"/>
                </a:solidFill>
              </a:rPr>
              <a:t>There are different changes that can occur in BRCA1 gene</a:t>
            </a:r>
            <a:endParaRPr sz="2300">
              <a:solidFill>
                <a:schemeClr val="dk2"/>
              </a:solidFill>
            </a:endParaRPr>
          </a:p>
          <a:p>
            <a:pPr indent="-374650" lvl="0" marL="457200" rtl="0" algn="just">
              <a:spcBef>
                <a:spcPts val="0"/>
              </a:spcBef>
              <a:spcAft>
                <a:spcPts val="0"/>
              </a:spcAft>
              <a:buClr>
                <a:schemeClr val="dk2"/>
              </a:buClr>
              <a:buSzPts val="2300"/>
              <a:buChar char="●"/>
            </a:pPr>
            <a:r>
              <a:rPr lang="es" sz="2300">
                <a:solidFill>
                  <a:schemeClr val="dk2"/>
                </a:solidFill>
              </a:rPr>
              <a:t>These changes is known to affect our risk to cancer and how we respond to treatment</a:t>
            </a:r>
            <a:endParaRPr sz="2300">
              <a:solidFill>
                <a:schemeClr val="dk2"/>
              </a:solidFill>
            </a:endParaRPr>
          </a:p>
          <a:p>
            <a:pPr indent="-374650" lvl="0" marL="457200" rtl="0" algn="just">
              <a:spcBef>
                <a:spcPts val="0"/>
              </a:spcBef>
              <a:spcAft>
                <a:spcPts val="0"/>
              </a:spcAft>
              <a:buClr>
                <a:schemeClr val="dk2"/>
              </a:buClr>
              <a:buSzPts val="2300"/>
              <a:buChar char="●"/>
            </a:pPr>
            <a:r>
              <a:rPr lang="es" sz="2300">
                <a:solidFill>
                  <a:schemeClr val="dk2"/>
                </a:solidFill>
              </a:rPr>
              <a:t>There is therefore need to study them in the laboratory, to better understand how to manage and treat diseases caused by these differences</a:t>
            </a:r>
            <a:endParaRPr sz="23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p:nvPr/>
        </p:nvSpPr>
        <p:spPr>
          <a:xfrm>
            <a:off x="4560625" y="1190700"/>
            <a:ext cx="1668600" cy="184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3" name="Google Shape;63;p14"/>
          <p:cNvPicPr preferRelativeResize="0"/>
          <p:nvPr/>
        </p:nvPicPr>
        <p:blipFill>
          <a:blip r:embed="rId3">
            <a:alphaModFix/>
          </a:blip>
          <a:stretch>
            <a:fillRect/>
          </a:stretch>
        </p:blipFill>
        <p:spPr>
          <a:xfrm>
            <a:off x="508050" y="756625"/>
            <a:ext cx="3136026" cy="3136026"/>
          </a:xfrm>
          <a:prstGeom prst="rect">
            <a:avLst/>
          </a:prstGeom>
          <a:noFill/>
          <a:ln>
            <a:noFill/>
          </a:ln>
        </p:spPr>
      </p:pic>
      <p:sp>
        <p:nvSpPr>
          <p:cNvPr id="64" name="Google Shape;64;p14"/>
          <p:cNvSpPr/>
          <p:nvPr/>
        </p:nvSpPr>
        <p:spPr>
          <a:xfrm>
            <a:off x="4284925" y="722375"/>
            <a:ext cx="1944300" cy="390000"/>
          </a:xfrm>
          <a:prstGeom prst="wedgeRoundRectCallout">
            <a:avLst>
              <a:gd fmla="val -138369" name="adj1"/>
              <a:gd fmla="val 402006" name="adj2"/>
              <a:gd fmla="val 0" name="adj3"/>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…AACTT…</a:t>
            </a:r>
            <a:endParaRPr>
              <a:solidFill>
                <a:srgbClr val="FF0000"/>
              </a:solidFill>
            </a:endParaRPr>
          </a:p>
        </p:txBody>
      </p:sp>
      <p:sp>
        <p:nvSpPr>
          <p:cNvPr id="65" name="Google Shape;65;p14"/>
          <p:cNvSpPr txBox="1"/>
          <p:nvPr/>
        </p:nvSpPr>
        <p:spPr>
          <a:xfrm>
            <a:off x="4385875" y="3040525"/>
            <a:ext cx="2072100" cy="525900"/>
          </a:xfrm>
          <a:prstGeom prst="rect">
            <a:avLst/>
          </a:prstGeom>
          <a:solidFill>
            <a:srgbClr val="76A5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000">
                <a:solidFill>
                  <a:schemeClr val="lt1"/>
                </a:solidFill>
              </a:rPr>
              <a:t>CRISPR-Cas9 </a:t>
            </a:r>
            <a:endParaRPr b="1" sz="2000">
              <a:solidFill>
                <a:schemeClr val="lt1"/>
              </a:solidFill>
            </a:endParaRPr>
          </a:p>
        </p:txBody>
      </p:sp>
      <p:sp>
        <p:nvSpPr>
          <p:cNvPr id="66" name="Google Shape;66;p14"/>
          <p:cNvSpPr txBox="1"/>
          <p:nvPr/>
        </p:nvSpPr>
        <p:spPr>
          <a:xfrm>
            <a:off x="4495025" y="1245850"/>
            <a:ext cx="1513500" cy="39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dk1"/>
                </a:solidFill>
              </a:rPr>
              <a:t>…AACT</a:t>
            </a:r>
            <a:r>
              <a:rPr lang="es">
                <a:solidFill>
                  <a:srgbClr val="FF0000"/>
                </a:solidFill>
              </a:rPr>
              <a:t>T</a:t>
            </a:r>
            <a:r>
              <a:rPr lang="es">
                <a:solidFill>
                  <a:schemeClr val="dk1"/>
                </a:solidFill>
              </a:rPr>
              <a:t>…</a:t>
            </a:r>
            <a:endParaRPr sz="1800">
              <a:solidFill>
                <a:schemeClr val="dk2"/>
              </a:solidFill>
            </a:endParaRPr>
          </a:p>
        </p:txBody>
      </p:sp>
      <p:sp>
        <p:nvSpPr>
          <p:cNvPr id="67" name="Google Shape;67;p14"/>
          <p:cNvSpPr txBox="1"/>
          <p:nvPr/>
        </p:nvSpPr>
        <p:spPr>
          <a:xfrm>
            <a:off x="4582925" y="2414000"/>
            <a:ext cx="1337700" cy="39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dk1"/>
                </a:solidFill>
              </a:rPr>
              <a:t>…AACT</a:t>
            </a:r>
            <a:r>
              <a:rPr b="1" lang="es">
                <a:solidFill>
                  <a:srgbClr val="38761D"/>
                </a:solidFill>
              </a:rPr>
              <a:t>G</a:t>
            </a:r>
            <a:r>
              <a:rPr lang="es">
                <a:solidFill>
                  <a:schemeClr val="dk1"/>
                </a:solidFill>
              </a:rPr>
              <a:t>…</a:t>
            </a:r>
            <a:endParaRPr sz="1800">
              <a:solidFill>
                <a:schemeClr val="dk2"/>
              </a:solidFill>
            </a:endParaRPr>
          </a:p>
        </p:txBody>
      </p:sp>
      <p:cxnSp>
        <p:nvCxnSpPr>
          <p:cNvPr id="68" name="Google Shape;68;p14"/>
          <p:cNvCxnSpPr>
            <a:stCxn id="66" idx="2"/>
            <a:endCxn id="67" idx="0"/>
          </p:cNvCxnSpPr>
          <p:nvPr/>
        </p:nvCxnSpPr>
        <p:spPr>
          <a:xfrm>
            <a:off x="5251775" y="1635850"/>
            <a:ext cx="0" cy="778200"/>
          </a:xfrm>
          <a:prstGeom prst="straightConnector1">
            <a:avLst/>
          </a:prstGeom>
          <a:noFill/>
          <a:ln cap="flat" cmpd="sng" w="38100">
            <a:solidFill>
              <a:schemeClr val="dk2"/>
            </a:solidFill>
            <a:prstDash val="solid"/>
            <a:round/>
            <a:headEnd len="med" w="med" type="none"/>
            <a:tailEnd len="med" w="med" type="stealth"/>
          </a:ln>
        </p:spPr>
      </p:cxnSp>
      <p:pic>
        <p:nvPicPr>
          <p:cNvPr id="69" name="Google Shape;69;p14"/>
          <p:cNvPicPr preferRelativeResize="0"/>
          <p:nvPr/>
        </p:nvPicPr>
        <p:blipFill>
          <a:blip r:embed="rId4">
            <a:alphaModFix/>
          </a:blip>
          <a:stretch>
            <a:fillRect/>
          </a:stretch>
        </p:blipFill>
        <p:spPr>
          <a:xfrm>
            <a:off x="5743550" y="2375866"/>
            <a:ext cx="466250" cy="466250"/>
          </a:xfrm>
          <a:prstGeom prst="rect">
            <a:avLst/>
          </a:prstGeom>
          <a:noFill/>
          <a:ln>
            <a:noFill/>
          </a:ln>
        </p:spPr>
      </p:pic>
      <p:pic>
        <p:nvPicPr>
          <p:cNvPr id="70" name="Google Shape;70;p14"/>
          <p:cNvPicPr preferRelativeResize="0"/>
          <p:nvPr/>
        </p:nvPicPr>
        <p:blipFill>
          <a:blip r:embed="rId5">
            <a:alphaModFix/>
          </a:blip>
          <a:stretch>
            <a:fillRect/>
          </a:stretch>
        </p:blipFill>
        <p:spPr>
          <a:xfrm>
            <a:off x="5743550" y="1207727"/>
            <a:ext cx="466248" cy="466248"/>
          </a:xfrm>
          <a:prstGeom prst="rect">
            <a:avLst/>
          </a:prstGeom>
          <a:noFill/>
          <a:ln>
            <a:noFill/>
          </a:ln>
        </p:spPr>
      </p:pic>
      <p:pic>
        <p:nvPicPr>
          <p:cNvPr id="71" name="Google Shape;71;p14"/>
          <p:cNvPicPr preferRelativeResize="0"/>
          <p:nvPr/>
        </p:nvPicPr>
        <p:blipFill>
          <a:blip r:embed="rId6">
            <a:alphaModFix/>
          </a:blip>
          <a:stretch>
            <a:fillRect/>
          </a:stretch>
        </p:blipFill>
        <p:spPr>
          <a:xfrm>
            <a:off x="5251775" y="1588500"/>
            <a:ext cx="758400" cy="758400"/>
          </a:xfrm>
          <a:prstGeom prst="rect">
            <a:avLst/>
          </a:prstGeom>
          <a:noFill/>
          <a:ln>
            <a:noFill/>
          </a:ln>
        </p:spPr>
      </p:pic>
      <p:pic>
        <p:nvPicPr>
          <p:cNvPr id="72" name="Google Shape;72;p14"/>
          <p:cNvPicPr preferRelativeResize="0"/>
          <p:nvPr/>
        </p:nvPicPr>
        <p:blipFill>
          <a:blip r:embed="rId7">
            <a:alphaModFix/>
          </a:blip>
          <a:stretch>
            <a:fillRect/>
          </a:stretch>
        </p:blipFill>
        <p:spPr>
          <a:xfrm>
            <a:off x="4649525" y="1685700"/>
            <a:ext cx="526051" cy="526051"/>
          </a:xfrm>
          <a:prstGeom prst="rect">
            <a:avLst/>
          </a:prstGeom>
          <a:noFill/>
          <a:ln>
            <a:noFill/>
          </a:ln>
        </p:spPr>
      </p:pic>
      <p:sp>
        <p:nvSpPr>
          <p:cNvPr id="73" name="Google Shape;73;p14"/>
          <p:cNvSpPr/>
          <p:nvPr/>
        </p:nvSpPr>
        <p:spPr>
          <a:xfrm>
            <a:off x="6767175" y="1190700"/>
            <a:ext cx="1668600" cy="184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 name="Google Shape;74;p14"/>
          <p:cNvSpPr txBox="1"/>
          <p:nvPr/>
        </p:nvSpPr>
        <p:spPr>
          <a:xfrm>
            <a:off x="6701575" y="1245850"/>
            <a:ext cx="1513500" cy="39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dk1"/>
                </a:solidFill>
              </a:rPr>
              <a:t>…AACT</a:t>
            </a:r>
            <a:r>
              <a:rPr lang="es">
                <a:solidFill>
                  <a:srgbClr val="FF0000"/>
                </a:solidFill>
              </a:rPr>
              <a:t>T</a:t>
            </a:r>
            <a:r>
              <a:rPr lang="es">
                <a:solidFill>
                  <a:schemeClr val="dk1"/>
                </a:solidFill>
              </a:rPr>
              <a:t>…</a:t>
            </a:r>
            <a:endParaRPr sz="1800">
              <a:solidFill>
                <a:schemeClr val="dk2"/>
              </a:solidFill>
            </a:endParaRPr>
          </a:p>
        </p:txBody>
      </p:sp>
      <p:sp>
        <p:nvSpPr>
          <p:cNvPr id="75" name="Google Shape;75;p14"/>
          <p:cNvSpPr txBox="1"/>
          <p:nvPr/>
        </p:nvSpPr>
        <p:spPr>
          <a:xfrm>
            <a:off x="6789475" y="2414000"/>
            <a:ext cx="1337700" cy="39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dk1"/>
                </a:solidFill>
              </a:rPr>
              <a:t>…AACT</a:t>
            </a:r>
            <a:r>
              <a:rPr b="1" lang="es">
                <a:solidFill>
                  <a:srgbClr val="38761D"/>
                </a:solidFill>
              </a:rPr>
              <a:t>G</a:t>
            </a:r>
            <a:r>
              <a:rPr lang="es">
                <a:solidFill>
                  <a:schemeClr val="dk1"/>
                </a:solidFill>
              </a:rPr>
              <a:t>…</a:t>
            </a:r>
            <a:endParaRPr sz="1800">
              <a:solidFill>
                <a:schemeClr val="dk2"/>
              </a:solidFill>
            </a:endParaRPr>
          </a:p>
        </p:txBody>
      </p:sp>
      <p:cxnSp>
        <p:nvCxnSpPr>
          <p:cNvPr id="76" name="Google Shape;76;p14"/>
          <p:cNvCxnSpPr>
            <a:stCxn id="74" idx="2"/>
            <a:endCxn id="75" idx="0"/>
          </p:cNvCxnSpPr>
          <p:nvPr/>
        </p:nvCxnSpPr>
        <p:spPr>
          <a:xfrm>
            <a:off x="7458325" y="1635850"/>
            <a:ext cx="0" cy="778200"/>
          </a:xfrm>
          <a:prstGeom prst="straightConnector1">
            <a:avLst/>
          </a:prstGeom>
          <a:noFill/>
          <a:ln cap="flat" cmpd="sng" w="38100">
            <a:solidFill>
              <a:schemeClr val="dk2"/>
            </a:solidFill>
            <a:prstDash val="solid"/>
            <a:round/>
            <a:headEnd len="med" w="med" type="none"/>
            <a:tailEnd len="med" w="med" type="stealth"/>
          </a:ln>
        </p:spPr>
      </p:cxnSp>
      <p:pic>
        <p:nvPicPr>
          <p:cNvPr id="77" name="Google Shape;77;p14"/>
          <p:cNvPicPr preferRelativeResize="0"/>
          <p:nvPr/>
        </p:nvPicPr>
        <p:blipFill>
          <a:blip r:embed="rId4">
            <a:alphaModFix/>
          </a:blip>
          <a:stretch>
            <a:fillRect/>
          </a:stretch>
        </p:blipFill>
        <p:spPr>
          <a:xfrm>
            <a:off x="7950100" y="2375866"/>
            <a:ext cx="466250" cy="466250"/>
          </a:xfrm>
          <a:prstGeom prst="rect">
            <a:avLst/>
          </a:prstGeom>
          <a:noFill/>
          <a:ln>
            <a:noFill/>
          </a:ln>
        </p:spPr>
      </p:pic>
      <p:pic>
        <p:nvPicPr>
          <p:cNvPr id="78" name="Google Shape;78;p14"/>
          <p:cNvPicPr preferRelativeResize="0"/>
          <p:nvPr/>
        </p:nvPicPr>
        <p:blipFill>
          <a:blip r:embed="rId5">
            <a:alphaModFix/>
          </a:blip>
          <a:stretch>
            <a:fillRect/>
          </a:stretch>
        </p:blipFill>
        <p:spPr>
          <a:xfrm>
            <a:off x="7950100" y="1207727"/>
            <a:ext cx="466248" cy="466248"/>
          </a:xfrm>
          <a:prstGeom prst="rect">
            <a:avLst/>
          </a:prstGeom>
          <a:noFill/>
          <a:ln>
            <a:noFill/>
          </a:ln>
        </p:spPr>
      </p:pic>
      <p:pic>
        <p:nvPicPr>
          <p:cNvPr id="79" name="Google Shape;79;p14"/>
          <p:cNvPicPr preferRelativeResize="0"/>
          <p:nvPr/>
        </p:nvPicPr>
        <p:blipFill>
          <a:blip r:embed="rId7">
            <a:alphaModFix/>
          </a:blip>
          <a:stretch>
            <a:fillRect/>
          </a:stretch>
        </p:blipFill>
        <p:spPr>
          <a:xfrm>
            <a:off x="6856075" y="1685700"/>
            <a:ext cx="526051" cy="526051"/>
          </a:xfrm>
          <a:prstGeom prst="rect">
            <a:avLst/>
          </a:prstGeom>
          <a:noFill/>
          <a:ln>
            <a:noFill/>
          </a:ln>
        </p:spPr>
      </p:pic>
      <p:pic>
        <p:nvPicPr>
          <p:cNvPr id="80" name="Google Shape;80;p14"/>
          <p:cNvPicPr preferRelativeResize="0"/>
          <p:nvPr/>
        </p:nvPicPr>
        <p:blipFill>
          <a:blip r:embed="rId8">
            <a:alphaModFix/>
          </a:blip>
          <a:stretch>
            <a:fillRect/>
          </a:stretch>
        </p:blipFill>
        <p:spPr>
          <a:xfrm>
            <a:off x="7654325" y="1742849"/>
            <a:ext cx="526051" cy="526051"/>
          </a:xfrm>
          <a:prstGeom prst="rect">
            <a:avLst/>
          </a:prstGeom>
          <a:noFill/>
          <a:ln>
            <a:noFill/>
          </a:ln>
        </p:spPr>
      </p:pic>
      <p:sp>
        <p:nvSpPr>
          <p:cNvPr id="81" name="Google Shape;81;p14"/>
          <p:cNvSpPr txBox="1"/>
          <p:nvPr/>
        </p:nvSpPr>
        <p:spPr>
          <a:xfrm>
            <a:off x="6625375" y="3025325"/>
            <a:ext cx="1842600" cy="525900"/>
          </a:xfrm>
          <a:prstGeom prst="rect">
            <a:avLst/>
          </a:prstGeom>
          <a:solidFill>
            <a:srgbClr val="76A5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000">
                <a:solidFill>
                  <a:schemeClr val="lt1"/>
                </a:solidFill>
              </a:rPr>
              <a:t>CRISPR-BE3 </a:t>
            </a:r>
            <a:endParaRPr b="1" sz="2000">
              <a:solidFill>
                <a:schemeClr val="lt1"/>
              </a:solidFill>
            </a:endParaRPr>
          </a:p>
        </p:txBody>
      </p:sp>
      <p:cxnSp>
        <p:nvCxnSpPr>
          <p:cNvPr id="82" name="Google Shape;82;p14"/>
          <p:cNvCxnSpPr/>
          <p:nvPr/>
        </p:nvCxnSpPr>
        <p:spPr>
          <a:xfrm>
            <a:off x="5261925" y="1559625"/>
            <a:ext cx="0" cy="778200"/>
          </a:xfrm>
          <a:prstGeom prst="straightConnector1">
            <a:avLst/>
          </a:prstGeom>
          <a:noFill/>
          <a:ln cap="flat" cmpd="sng" w="38100">
            <a:solidFill>
              <a:schemeClr val="dk2"/>
            </a:solidFill>
            <a:prstDash val="solid"/>
            <a:round/>
            <a:headEnd len="med" w="med" type="stealth"/>
            <a:tailEnd len="med" w="med" type="none"/>
          </a:ln>
        </p:spPr>
      </p:cxnSp>
      <p:cxnSp>
        <p:nvCxnSpPr>
          <p:cNvPr id="83" name="Google Shape;83;p14"/>
          <p:cNvCxnSpPr/>
          <p:nvPr/>
        </p:nvCxnSpPr>
        <p:spPr>
          <a:xfrm>
            <a:off x="7458325" y="1559625"/>
            <a:ext cx="0" cy="778200"/>
          </a:xfrm>
          <a:prstGeom prst="straightConnector1">
            <a:avLst/>
          </a:prstGeom>
          <a:noFill/>
          <a:ln cap="flat" cmpd="sng" w="38100">
            <a:solidFill>
              <a:schemeClr val="dk2"/>
            </a:solidFill>
            <a:prstDash val="solid"/>
            <a:round/>
            <a:headEnd len="med" w="med" type="stealth"/>
            <a:tailEnd len="med" w="med" type="none"/>
          </a:ln>
        </p:spPr>
      </p:cxnSp>
      <p:sp>
        <p:nvSpPr>
          <p:cNvPr id="84" name="Google Shape;84;p14"/>
          <p:cNvSpPr txBox="1"/>
          <p:nvPr/>
        </p:nvSpPr>
        <p:spPr>
          <a:xfrm>
            <a:off x="4011325" y="3764825"/>
            <a:ext cx="4576200" cy="1040400"/>
          </a:xfrm>
          <a:prstGeom prst="rect">
            <a:avLst/>
          </a:prstGeom>
          <a:solidFill>
            <a:srgbClr val="76A5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lt1"/>
                </a:solidFill>
              </a:rPr>
              <a:t>Kweon and his team used CRISPR to make changes on purpose to determine different variants of BRCA1!</a:t>
            </a:r>
            <a:endParaRPr b="1" sz="1800">
              <a:solidFill>
                <a:schemeClr val="lt1"/>
              </a:solidFill>
            </a:endParaRPr>
          </a:p>
        </p:txBody>
      </p:sp>
      <p:cxnSp>
        <p:nvCxnSpPr>
          <p:cNvPr id="85" name="Google Shape;85;p14"/>
          <p:cNvCxnSpPr/>
          <p:nvPr/>
        </p:nvCxnSpPr>
        <p:spPr>
          <a:xfrm flipH="1" rot="10800000">
            <a:off x="2763750" y="537375"/>
            <a:ext cx="656700" cy="787800"/>
          </a:xfrm>
          <a:prstGeom prst="straightConnector1">
            <a:avLst/>
          </a:prstGeom>
          <a:noFill/>
          <a:ln cap="flat" cmpd="sng" w="38100">
            <a:solidFill>
              <a:srgbClr val="0000FF"/>
            </a:solidFill>
            <a:prstDash val="solid"/>
            <a:round/>
            <a:headEnd len="med" w="med" type="none"/>
            <a:tailEnd len="med" w="med" type="triangle"/>
          </a:ln>
        </p:spPr>
      </p:cxnSp>
      <p:sp>
        <p:nvSpPr>
          <p:cNvPr id="86" name="Google Shape;86;p14"/>
          <p:cNvSpPr txBox="1"/>
          <p:nvPr/>
        </p:nvSpPr>
        <p:spPr>
          <a:xfrm>
            <a:off x="2822550" y="105300"/>
            <a:ext cx="1749300" cy="448800"/>
          </a:xfrm>
          <a:prstGeom prst="rect">
            <a:avLst/>
          </a:prstGeom>
          <a:solidFill>
            <a:srgbClr val="76A5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000">
                <a:solidFill>
                  <a:schemeClr val="lt1"/>
                </a:solidFill>
              </a:rPr>
              <a:t>BRCA1 gene</a:t>
            </a:r>
            <a:endParaRPr b="1" sz="2000">
              <a:solidFill>
                <a:schemeClr val="lt1"/>
              </a:solidFill>
            </a:endParaRPr>
          </a:p>
        </p:txBody>
      </p:sp>
      <p:cxnSp>
        <p:nvCxnSpPr>
          <p:cNvPr id="87" name="Google Shape;87;p14"/>
          <p:cNvCxnSpPr/>
          <p:nvPr/>
        </p:nvCxnSpPr>
        <p:spPr>
          <a:xfrm flipH="1" rot="10800000">
            <a:off x="6010173" y="777876"/>
            <a:ext cx="999600" cy="525600"/>
          </a:xfrm>
          <a:prstGeom prst="straightConnector1">
            <a:avLst/>
          </a:prstGeom>
          <a:noFill/>
          <a:ln cap="flat" cmpd="sng" w="38100">
            <a:solidFill>
              <a:srgbClr val="0000FF"/>
            </a:solidFill>
            <a:prstDash val="solid"/>
            <a:round/>
            <a:headEnd len="med" w="med" type="none"/>
            <a:tailEnd len="med" w="med" type="triangle"/>
          </a:ln>
        </p:spPr>
      </p:cxnSp>
      <p:sp>
        <p:nvSpPr>
          <p:cNvPr id="88" name="Google Shape;88;p14"/>
          <p:cNvSpPr txBox="1"/>
          <p:nvPr/>
        </p:nvSpPr>
        <p:spPr>
          <a:xfrm>
            <a:off x="6926925" y="273575"/>
            <a:ext cx="1349100" cy="448800"/>
          </a:xfrm>
          <a:prstGeom prst="rect">
            <a:avLst/>
          </a:prstGeom>
          <a:solidFill>
            <a:srgbClr val="76A5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000">
                <a:solidFill>
                  <a:schemeClr val="lt1"/>
                </a:solidFill>
              </a:rPr>
              <a:t>mutation</a:t>
            </a:r>
            <a:endParaRPr b="1" sz="2000">
              <a:solidFill>
                <a:schemeClr val="lt1"/>
              </a:solidFill>
            </a:endParaRPr>
          </a:p>
        </p:txBody>
      </p:sp>
      <p:sp>
        <p:nvSpPr>
          <p:cNvPr id="89" name="Google Shape;89;p14"/>
          <p:cNvSpPr txBox="1"/>
          <p:nvPr/>
        </p:nvSpPr>
        <p:spPr>
          <a:xfrm>
            <a:off x="589763" y="3970875"/>
            <a:ext cx="2978100" cy="448800"/>
          </a:xfrm>
          <a:prstGeom prst="rect">
            <a:avLst/>
          </a:prstGeom>
          <a:solidFill>
            <a:srgbClr val="76A5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000">
                <a:solidFill>
                  <a:schemeClr val="lt1"/>
                </a:solidFill>
              </a:rPr>
              <a:t>Genome</a:t>
            </a:r>
            <a:endParaRPr b="1" sz="2000">
              <a:solidFill>
                <a:schemeClr val="lt1"/>
              </a:solidFill>
            </a:endParaRPr>
          </a:p>
        </p:txBody>
      </p:sp>
      <p:pic>
        <p:nvPicPr>
          <p:cNvPr id="90" name="Google Shape;90;p14"/>
          <p:cNvPicPr preferRelativeResize="0"/>
          <p:nvPr/>
        </p:nvPicPr>
        <p:blipFill>
          <a:blip r:embed="rId9">
            <a:alphaModFix/>
          </a:blip>
          <a:stretch>
            <a:fillRect/>
          </a:stretch>
        </p:blipFill>
        <p:spPr>
          <a:xfrm rot="5400000">
            <a:off x="505163" y="2655038"/>
            <a:ext cx="3023025" cy="4251174"/>
          </a:xfrm>
          <a:prstGeom prst="rect">
            <a:avLst/>
          </a:prstGeom>
          <a:noFill/>
          <a:ln>
            <a:noFill/>
          </a:ln>
        </p:spPr>
      </p:pic>
      <p:cxnSp>
        <p:nvCxnSpPr>
          <p:cNvPr id="91" name="Google Shape;91;p14"/>
          <p:cNvCxnSpPr>
            <a:endCxn id="92" idx="0"/>
          </p:cNvCxnSpPr>
          <p:nvPr/>
        </p:nvCxnSpPr>
        <p:spPr>
          <a:xfrm flipH="1">
            <a:off x="3959425" y="2007588"/>
            <a:ext cx="613800" cy="135600"/>
          </a:xfrm>
          <a:prstGeom prst="straightConnector1">
            <a:avLst/>
          </a:prstGeom>
          <a:noFill/>
          <a:ln cap="flat" cmpd="sng" w="19050">
            <a:solidFill>
              <a:srgbClr val="0000FF"/>
            </a:solidFill>
            <a:prstDash val="solid"/>
            <a:round/>
            <a:headEnd len="med" w="med" type="none"/>
            <a:tailEnd len="med" w="med" type="triangle"/>
          </a:ln>
        </p:spPr>
      </p:cxnSp>
      <p:sp>
        <p:nvSpPr>
          <p:cNvPr id="92" name="Google Shape;92;p14"/>
          <p:cNvSpPr txBox="1"/>
          <p:nvPr/>
        </p:nvSpPr>
        <p:spPr>
          <a:xfrm>
            <a:off x="3355675" y="2143188"/>
            <a:ext cx="1207500" cy="390000"/>
          </a:xfrm>
          <a:prstGeom prst="rect">
            <a:avLst/>
          </a:prstGeom>
          <a:solidFill>
            <a:srgbClr val="76A5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lt1"/>
                </a:solidFill>
              </a:rPr>
              <a:t>guide RNA</a:t>
            </a:r>
            <a:endParaRPr b="1" sz="1500">
              <a:solidFill>
                <a:schemeClr val="lt1"/>
              </a:solidFill>
            </a:endParaRPr>
          </a:p>
        </p:txBody>
      </p:sp>
      <p:cxnSp>
        <p:nvCxnSpPr>
          <p:cNvPr id="93" name="Google Shape;93;p14"/>
          <p:cNvCxnSpPr>
            <a:endCxn id="94" idx="1"/>
          </p:cNvCxnSpPr>
          <p:nvPr/>
        </p:nvCxnSpPr>
        <p:spPr>
          <a:xfrm>
            <a:off x="5857825" y="1967588"/>
            <a:ext cx="371400" cy="196800"/>
          </a:xfrm>
          <a:prstGeom prst="straightConnector1">
            <a:avLst/>
          </a:prstGeom>
          <a:noFill/>
          <a:ln cap="flat" cmpd="sng" w="19050">
            <a:solidFill>
              <a:srgbClr val="0000FF"/>
            </a:solidFill>
            <a:prstDash val="solid"/>
            <a:round/>
            <a:headEnd len="med" w="med" type="none"/>
            <a:tailEnd len="med" w="med" type="triangle"/>
          </a:ln>
        </p:spPr>
      </p:cxnSp>
      <p:sp>
        <p:nvSpPr>
          <p:cNvPr id="94" name="Google Shape;94;p14"/>
          <p:cNvSpPr txBox="1"/>
          <p:nvPr/>
        </p:nvSpPr>
        <p:spPr>
          <a:xfrm>
            <a:off x="6229225" y="1969388"/>
            <a:ext cx="613800" cy="390000"/>
          </a:xfrm>
          <a:prstGeom prst="rect">
            <a:avLst/>
          </a:prstGeom>
          <a:solidFill>
            <a:srgbClr val="76A5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lt1"/>
                </a:solidFill>
              </a:rPr>
              <a:t>cas9</a:t>
            </a:r>
            <a:endParaRPr b="1" sz="15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5"/>
          <p:cNvPicPr preferRelativeResize="0"/>
          <p:nvPr/>
        </p:nvPicPr>
        <p:blipFill rotWithShape="1">
          <a:blip r:embed="rId3">
            <a:alphaModFix/>
          </a:blip>
          <a:srcRect b="10120" l="0" r="0" t="0"/>
          <a:stretch/>
        </p:blipFill>
        <p:spPr>
          <a:xfrm>
            <a:off x="455800" y="735638"/>
            <a:ext cx="1937352" cy="1741327"/>
          </a:xfrm>
          <a:prstGeom prst="rect">
            <a:avLst/>
          </a:prstGeom>
          <a:noFill/>
          <a:ln>
            <a:noFill/>
          </a:ln>
        </p:spPr>
      </p:pic>
      <p:sp>
        <p:nvSpPr>
          <p:cNvPr id="100" name="Google Shape;100;p15"/>
          <p:cNvSpPr/>
          <p:nvPr/>
        </p:nvSpPr>
        <p:spPr>
          <a:xfrm>
            <a:off x="2566655" y="1337363"/>
            <a:ext cx="730800" cy="537900"/>
          </a:xfrm>
          <a:prstGeom prst="striped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1" name="Google Shape;101;p15"/>
          <p:cNvPicPr preferRelativeResize="0"/>
          <p:nvPr/>
        </p:nvPicPr>
        <p:blipFill>
          <a:blip r:embed="rId4">
            <a:alphaModFix/>
          </a:blip>
          <a:stretch>
            <a:fillRect/>
          </a:stretch>
        </p:blipFill>
        <p:spPr>
          <a:xfrm>
            <a:off x="3732413" y="1709050"/>
            <a:ext cx="537387" cy="537902"/>
          </a:xfrm>
          <a:prstGeom prst="rect">
            <a:avLst/>
          </a:prstGeom>
          <a:noFill/>
          <a:ln>
            <a:noFill/>
          </a:ln>
        </p:spPr>
      </p:pic>
      <p:pic>
        <p:nvPicPr>
          <p:cNvPr id="102" name="Google Shape;102;p15"/>
          <p:cNvPicPr preferRelativeResize="0"/>
          <p:nvPr/>
        </p:nvPicPr>
        <p:blipFill>
          <a:blip r:embed="rId5">
            <a:alphaModFix/>
          </a:blip>
          <a:stretch>
            <a:fillRect/>
          </a:stretch>
        </p:blipFill>
        <p:spPr>
          <a:xfrm>
            <a:off x="4488025" y="3344675"/>
            <a:ext cx="1399424" cy="1399424"/>
          </a:xfrm>
          <a:prstGeom prst="rect">
            <a:avLst/>
          </a:prstGeom>
          <a:noFill/>
          <a:ln>
            <a:noFill/>
          </a:ln>
        </p:spPr>
      </p:pic>
      <p:pic>
        <p:nvPicPr>
          <p:cNvPr id="103" name="Google Shape;103;p15"/>
          <p:cNvPicPr preferRelativeResize="0"/>
          <p:nvPr/>
        </p:nvPicPr>
        <p:blipFill>
          <a:blip r:embed="rId6">
            <a:alphaModFix/>
          </a:blip>
          <a:stretch>
            <a:fillRect/>
          </a:stretch>
        </p:blipFill>
        <p:spPr>
          <a:xfrm>
            <a:off x="7592075" y="3344700"/>
            <a:ext cx="1399424" cy="1399424"/>
          </a:xfrm>
          <a:prstGeom prst="rect">
            <a:avLst/>
          </a:prstGeom>
          <a:noFill/>
          <a:ln>
            <a:noFill/>
          </a:ln>
        </p:spPr>
      </p:pic>
      <p:sp>
        <p:nvSpPr>
          <p:cNvPr id="104" name="Google Shape;104;p15"/>
          <p:cNvSpPr/>
          <p:nvPr/>
        </p:nvSpPr>
        <p:spPr>
          <a:xfrm rot="8098968">
            <a:off x="5035370" y="2601737"/>
            <a:ext cx="1413224" cy="268135"/>
          </a:xfrm>
          <a:prstGeom prst="stripedRight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15"/>
          <p:cNvSpPr/>
          <p:nvPr/>
        </p:nvSpPr>
        <p:spPr>
          <a:xfrm rot="2700539">
            <a:off x="7329167" y="2566416"/>
            <a:ext cx="1351917" cy="248194"/>
          </a:xfrm>
          <a:prstGeom prst="stripedRight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 name="Google Shape;106;p15"/>
          <p:cNvSpPr/>
          <p:nvPr/>
        </p:nvSpPr>
        <p:spPr>
          <a:xfrm>
            <a:off x="4704755" y="1337338"/>
            <a:ext cx="730800" cy="537900"/>
          </a:xfrm>
          <a:prstGeom prst="striped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 name="Google Shape;107;p15"/>
          <p:cNvSpPr txBox="1"/>
          <p:nvPr/>
        </p:nvSpPr>
        <p:spPr>
          <a:xfrm>
            <a:off x="5689775" y="1176250"/>
            <a:ext cx="2801400" cy="860100"/>
          </a:xfrm>
          <a:prstGeom prst="rect">
            <a:avLst/>
          </a:prstGeom>
          <a:solidFill>
            <a:srgbClr val="76A5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chemeClr val="lt1"/>
                </a:solidFill>
              </a:rPr>
              <a:t>IDENTIFY </a:t>
            </a:r>
            <a:endParaRPr sz="2000">
              <a:solidFill>
                <a:schemeClr val="lt1"/>
              </a:solidFill>
            </a:endParaRPr>
          </a:p>
          <a:p>
            <a:pPr indent="0" lvl="0" marL="0" rtl="0" algn="ctr">
              <a:spcBef>
                <a:spcPts val="0"/>
              </a:spcBef>
              <a:spcAft>
                <a:spcPts val="0"/>
              </a:spcAft>
              <a:buNone/>
            </a:pPr>
            <a:r>
              <a:rPr lang="es" sz="2000">
                <a:solidFill>
                  <a:schemeClr val="lt1"/>
                </a:solidFill>
              </a:rPr>
              <a:t>CHANGES IN BRCA1</a:t>
            </a:r>
            <a:endParaRPr sz="2000">
              <a:solidFill>
                <a:schemeClr val="lt1"/>
              </a:solidFill>
            </a:endParaRPr>
          </a:p>
        </p:txBody>
      </p:sp>
      <p:pic>
        <p:nvPicPr>
          <p:cNvPr id="108" name="Google Shape;108;p15"/>
          <p:cNvPicPr preferRelativeResize="0"/>
          <p:nvPr/>
        </p:nvPicPr>
        <p:blipFill rotWithShape="1">
          <a:blip r:embed="rId7">
            <a:alphaModFix/>
          </a:blip>
          <a:srcRect b="5935" l="0" r="0" t="0"/>
          <a:stretch/>
        </p:blipFill>
        <p:spPr>
          <a:xfrm>
            <a:off x="6040050" y="3276550"/>
            <a:ext cx="1399426" cy="1535651"/>
          </a:xfrm>
          <a:prstGeom prst="rect">
            <a:avLst/>
          </a:prstGeom>
          <a:noFill/>
          <a:ln>
            <a:noFill/>
          </a:ln>
        </p:spPr>
      </p:pic>
      <p:sp>
        <p:nvSpPr>
          <p:cNvPr id="109" name="Google Shape;109;p15"/>
          <p:cNvSpPr/>
          <p:nvPr/>
        </p:nvSpPr>
        <p:spPr>
          <a:xfrm rot="5401055">
            <a:off x="6339025" y="2625550"/>
            <a:ext cx="977700" cy="220500"/>
          </a:xfrm>
          <a:prstGeom prst="stripedRight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0" name="Google Shape;110;p15"/>
          <p:cNvPicPr preferRelativeResize="0"/>
          <p:nvPr/>
        </p:nvPicPr>
        <p:blipFill>
          <a:blip r:embed="rId8">
            <a:alphaModFix/>
          </a:blip>
          <a:stretch>
            <a:fillRect/>
          </a:stretch>
        </p:blipFill>
        <p:spPr>
          <a:xfrm>
            <a:off x="3512250" y="670800"/>
            <a:ext cx="977700" cy="977700"/>
          </a:xfrm>
          <a:prstGeom prst="rect">
            <a:avLst/>
          </a:prstGeom>
          <a:noFill/>
          <a:ln>
            <a:noFill/>
          </a:ln>
        </p:spPr>
      </p:pic>
      <p:pic>
        <p:nvPicPr>
          <p:cNvPr id="111" name="Google Shape;111;p15"/>
          <p:cNvPicPr preferRelativeResize="0"/>
          <p:nvPr/>
        </p:nvPicPr>
        <p:blipFill>
          <a:blip r:embed="rId9">
            <a:alphaModFix/>
          </a:blip>
          <a:stretch>
            <a:fillRect/>
          </a:stretch>
        </p:blipFill>
        <p:spPr>
          <a:xfrm>
            <a:off x="971950" y="3355989"/>
            <a:ext cx="1131301" cy="1532386"/>
          </a:xfrm>
          <a:prstGeom prst="rect">
            <a:avLst/>
          </a:prstGeom>
          <a:noFill/>
          <a:ln>
            <a:noFill/>
          </a:ln>
        </p:spPr>
      </p:pic>
      <p:sp>
        <p:nvSpPr>
          <p:cNvPr id="112" name="Google Shape;112;p15"/>
          <p:cNvSpPr txBox="1"/>
          <p:nvPr/>
        </p:nvSpPr>
        <p:spPr>
          <a:xfrm>
            <a:off x="219950" y="2433075"/>
            <a:ext cx="2610600" cy="860100"/>
          </a:xfrm>
          <a:prstGeom prst="rect">
            <a:avLst/>
          </a:prstGeom>
          <a:solidFill>
            <a:srgbClr val="76A5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200">
                <a:solidFill>
                  <a:schemeClr val="lt1"/>
                </a:solidFill>
              </a:rPr>
              <a:t>They published their results in…</a:t>
            </a:r>
            <a:endParaRPr sz="22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nvSpPr>
        <p:spPr>
          <a:xfrm>
            <a:off x="481825" y="148475"/>
            <a:ext cx="82875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900">
                <a:solidFill>
                  <a:schemeClr val="dk2"/>
                </a:solidFill>
              </a:rPr>
              <a:t>Results</a:t>
            </a:r>
            <a:endParaRPr b="1" sz="2900">
              <a:solidFill>
                <a:schemeClr val="dk2"/>
              </a:solidFill>
            </a:endParaRPr>
          </a:p>
          <a:p>
            <a:pPr indent="0" lvl="0" marL="0" rtl="0" algn="ctr">
              <a:spcBef>
                <a:spcPts val="0"/>
              </a:spcBef>
              <a:spcAft>
                <a:spcPts val="0"/>
              </a:spcAft>
              <a:buNone/>
            </a:pPr>
            <a:r>
              <a:t/>
            </a:r>
            <a:endParaRPr b="1" sz="2300">
              <a:solidFill>
                <a:schemeClr val="dk2"/>
              </a:solidFill>
            </a:endParaRPr>
          </a:p>
        </p:txBody>
      </p:sp>
      <p:cxnSp>
        <p:nvCxnSpPr>
          <p:cNvPr id="118" name="Google Shape;118;p16"/>
          <p:cNvCxnSpPr/>
          <p:nvPr/>
        </p:nvCxnSpPr>
        <p:spPr>
          <a:xfrm>
            <a:off x="1286325" y="1657825"/>
            <a:ext cx="7104600" cy="20400"/>
          </a:xfrm>
          <a:prstGeom prst="straightConnector1">
            <a:avLst/>
          </a:prstGeom>
          <a:noFill/>
          <a:ln cap="flat" cmpd="sng" w="28575">
            <a:solidFill>
              <a:srgbClr val="0000FF"/>
            </a:solidFill>
            <a:prstDash val="solid"/>
            <a:round/>
            <a:headEnd len="med" w="med" type="none"/>
            <a:tailEnd len="med" w="med" type="triangle"/>
          </a:ln>
        </p:spPr>
      </p:cxnSp>
      <p:sp>
        <p:nvSpPr>
          <p:cNvPr id="119" name="Google Shape;119;p16"/>
          <p:cNvSpPr txBox="1"/>
          <p:nvPr/>
        </p:nvSpPr>
        <p:spPr>
          <a:xfrm>
            <a:off x="1412250" y="1188425"/>
            <a:ext cx="8742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2"/>
                </a:solidFill>
              </a:rPr>
              <a:t>Day 0</a:t>
            </a:r>
            <a:endParaRPr b="1" sz="1800">
              <a:solidFill>
                <a:schemeClr val="dk2"/>
              </a:solidFill>
            </a:endParaRPr>
          </a:p>
        </p:txBody>
      </p:sp>
      <p:sp>
        <p:nvSpPr>
          <p:cNvPr id="120" name="Google Shape;120;p16"/>
          <p:cNvSpPr txBox="1"/>
          <p:nvPr/>
        </p:nvSpPr>
        <p:spPr>
          <a:xfrm>
            <a:off x="7627650" y="1180100"/>
            <a:ext cx="13719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2"/>
                </a:solidFill>
              </a:rPr>
              <a:t>Day 21</a:t>
            </a:r>
            <a:endParaRPr b="1" sz="1800">
              <a:solidFill>
                <a:schemeClr val="dk2"/>
              </a:solidFill>
            </a:endParaRPr>
          </a:p>
        </p:txBody>
      </p:sp>
      <p:sp>
        <p:nvSpPr>
          <p:cNvPr id="121" name="Google Shape;121;p16"/>
          <p:cNvSpPr/>
          <p:nvPr/>
        </p:nvSpPr>
        <p:spPr>
          <a:xfrm>
            <a:off x="2266050" y="2913063"/>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16"/>
          <p:cNvSpPr/>
          <p:nvPr/>
        </p:nvSpPr>
        <p:spPr>
          <a:xfrm>
            <a:off x="1712100" y="28585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16"/>
          <p:cNvSpPr/>
          <p:nvPr/>
        </p:nvSpPr>
        <p:spPr>
          <a:xfrm>
            <a:off x="1833500" y="332737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16"/>
          <p:cNvSpPr/>
          <p:nvPr/>
        </p:nvSpPr>
        <p:spPr>
          <a:xfrm>
            <a:off x="1985900" y="2979213"/>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16"/>
          <p:cNvSpPr/>
          <p:nvPr/>
        </p:nvSpPr>
        <p:spPr>
          <a:xfrm>
            <a:off x="1712100" y="3065463"/>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16"/>
          <p:cNvSpPr/>
          <p:nvPr/>
        </p:nvSpPr>
        <p:spPr>
          <a:xfrm>
            <a:off x="2057700" y="3131613"/>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16"/>
          <p:cNvSpPr/>
          <p:nvPr/>
        </p:nvSpPr>
        <p:spPr>
          <a:xfrm>
            <a:off x="2129500" y="4427150"/>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16"/>
          <p:cNvSpPr/>
          <p:nvPr/>
        </p:nvSpPr>
        <p:spPr>
          <a:xfrm>
            <a:off x="1748350" y="396997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16"/>
          <p:cNvSpPr/>
          <p:nvPr/>
        </p:nvSpPr>
        <p:spPr>
          <a:xfrm>
            <a:off x="1956700" y="407662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16"/>
          <p:cNvSpPr/>
          <p:nvPr/>
        </p:nvSpPr>
        <p:spPr>
          <a:xfrm>
            <a:off x="2302300" y="420877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16"/>
          <p:cNvSpPr/>
          <p:nvPr/>
        </p:nvSpPr>
        <p:spPr>
          <a:xfrm>
            <a:off x="1783900" y="4254350"/>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 name="Google Shape;132;p16"/>
          <p:cNvSpPr/>
          <p:nvPr/>
        </p:nvSpPr>
        <p:spPr>
          <a:xfrm>
            <a:off x="4288875" y="292277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16"/>
          <p:cNvSpPr/>
          <p:nvPr/>
        </p:nvSpPr>
        <p:spPr>
          <a:xfrm>
            <a:off x="4223175" y="321752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16"/>
          <p:cNvSpPr/>
          <p:nvPr/>
        </p:nvSpPr>
        <p:spPr>
          <a:xfrm>
            <a:off x="4593675" y="3369813"/>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16"/>
          <p:cNvSpPr/>
          <p:nvPr/>
        </p:nvSpPr>
        <p:spPr>
          <a:xfrm>
            <a:off x="4578175" y="3064800"/>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16"/>
          <p:cNvSpPr/>
          <p:nvPr/>
        </p:nvSpPr>
        <p:spPr>
          <a:xfrm>
            <a:off x="7906000" y="321752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p16"/>
          <p:cNvSpPr/>
          <p:nvPr/>
        </p:nvSpPr>
        <p:spPr>
          <a:xfrm>
            <a:off x="4441275" y="418782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16"/>
          <p:cNvSpPr/>
          <p:nvPr/>
        </p:nvSpPr>
        <p:spPr>
          <a:xfrm>
            <a:off x="4593675" y="434022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16"/>
          <p:cNvSpPr/>
          <p:nvPr/>
        </p:nvSpPr>
        <p:spPr>
          <a:xfrm>
            <a:off x="4746075" y="449262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16"/>
          <p:cNvSpPr/>
          <p:nvPr/>
        </p:nvSpPr>
        <p:spPr>
          <a:xfrm>
            <a:off x="4593675" y="4666150"/>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16"/>
          <p:cNvSpPr/>
          <p:nvPr/>
        </p:nvSpPr>
        <p:spPr>
          <a:xfrm>
            <a:off x="7977800" y="449347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16"/>
          <p:cNvSpPr/>
          <p:nvPr/>
        </p:nvSpPr>
        <p:spPr>
          <a:xfrm>
            <a:off x="7632200" y="298892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16"/>
          <p:cNvSpPr/>
          <p:nvPr/>
        </p:nvSpPr>
        <p:spPr>
          <a:xfrm>
            <a:off x="7784600" y="314132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16"/>
          <p:cNvSpPr/>
          <p:nvPr/>
        </p:nvSpPr>
        <p:spPr>
          <a:xfrm>
            <a:off x="8134875" y="434107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16"/>
          <p:cNvSpPr/>
          <p:nvPr/>
        </p:nvSpPr>
        <p:spPr>
          <a:xfrm>
            <a:off x="8287275" y="449347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16"/>
          <p:cNvSpPr/>
          <p:nvPr/>
        </p:nvSpPr>
        <p:spPr>
          <a:xfrm>
            <a:off x="2841000" y="702338"/>
            <a:ext cx="3780600" cy="51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CRISPR CAS9</a:t>
            </a:r>
            <a:endParaRPr b="1"/>
          </a:p>
        </p:txBody>
      </p:sp>
      <p:sp>
        <p:nvSpPr>
          <p:cNvPr id="147" name="Google Shape;147;p16"/>
          <p:cNvSpPr txBox="1"/>
          <p:nvPr/>
        </p:nvSpPr>
        <p:spPr>
          <a:xfrm>
            <a:off x="4234050" y="1180000"/>
            <a:ext cx="9945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2"/>
                </a:solidFill>
              </a:rPr>
              <a:t>7 day</a:t>
            </a:r>
            <a:endParaRPr b="1" sz="1800">
              <a:solidFill>
                <a:schemeClr val="dk2"/>
              </a:solidFill>
            </a:endParaRPr>
          </a:p>
        </p:txBody>
      </p:sp>
      <p:sp>
        <p:nvSpPr>
          <p:cNvPr id="148" name="Google Shape;148;p16"/>
          <p:cNvSpPr txBox="1"/>
          <p:nvPr/>
        </p:nvSpPr>
        <p:spPr>
          <a:xfrm>
            <a:off x="131850" y="3059333"/>
            <a:ext cx="1371900" cy="406500"/>
          </a:xfrm>
          <a:prstGeom prst="rect">
            <a:avLst/>
          </a:prstGeom>
          <a:solidFill>
            <a:srgbClr val="6FA8D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rPr>
              <a:t>Change 1A</a:t>
            </a:r>
            <a:endParaRPr sz="1800">
              <a:solidFill>
                <a:schemeClr val="lt1"/>
              </a:solidFill>
            </a:endParaRPr>
          </a:p>
        </p:txBody>
      </p:sp>
      <p:sp>
        <p:nvSpPr>
          <p:cNvPr id="149" name="Google Shape;149;p16"/>
          <p:cNvSpPr txBox="1"/>
          <p:nvPr/>
        </p:nvSpPr>
        <p:spPr>
          <a:xfrm>
            <a:off x="239200" y="4452825"/>
            <a:ext cx="1371900" cy="406500"/>
          </a:xfrm>
          <a:prstGeom prst="rect">
            <a:avLst/>
          </a:prstGeom>
          <a:solidFill>
            <a:srgbClr val="6FA8D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rPr>
              <a:t>Change 2A</a:t>
            </a:r>
            <a:endParaRPr sz="1800">
              <a:solidFill>
                <a:schemeClr val="lt1"/>
              </a:solidFill>
            </a:endParaRPr>
          </a:p>
        </p:txBody>
      </p:sp>
      <p:sp>
        <p:nvSpPr>
          <p:cNvPr id="150" name="Google Shape;150;p16"/>
          <p:cNvSpPr/>
          <p:nvPr/>
        </p:nvSpPr>
        <p:spPr>
          <a:xfrm>
            <a:off x="2454700" y="436117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p16"/>
          <p:cNvSpPr/>
          <p:nvPr/>
        </p:nvSpPr>
        <p:spPr>
          <a:xfrm>
            <a:off x="2418450" y="3065463"/>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16"/>
          <p:cNvSpPr/>
          <p:nvPr/>
        </p:nvSpPr>
        <p:spPr>
          <a:xfrm>
            <a:off x="2570850" y="3217863"/>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16"/>
          <p:cNvSpPr/>
          <p:nvPr/>
        </p:nvSpPr>
        <p:spPr>
          <a:xfrm>
            <a:off x="1936300" y="4406750"/>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16"/>
          <p:cNvSpPr/>
          <p:nvPr/>
        </p:nvSpPr>
        <p:spPr>
          <a:xfrm>
            <a:off x="1931000" y="464587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16"/>
          <p:cNvSpPr/>
          <p:nvPr/>
        </p:nvSpPr>
        <p:spPr>
          <a:xfrm>
            <a:off x="4223175" y="434617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16"/>
          <p:cNvSpPr/>
          <p:nvPr/>
        </p:nvSpPr>
        <p:spPr>
          <a:xfrm>
            <a:off x="2185300" y="18016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16"/>
          <p:cNvSpPr/>
          <p:nvPr/>
        </p:nvSpPr>
        <p:spPr>
          <a:xfrm>
            <a:off x="1631350" y="1747113"/>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16"/>
          <p:cNvSpPr/>
          <p:nvPr/>
        </p:nvSpPr>
        <p:spPr>
          <a:xfrm>
            <a:off x="1752750" y="2215950"/>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 name="Google Shape;159;p16"/>
          <p:cNvSpPr/>
          <p:nvPr/>
        </p:nvSpPr>
        <p:spPr>
          <a:xfrm>
            <a:off x="1905150" y="186778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p16"/>
          <p:cNvSpPr/>
          <p:nvPr/>
        </p:nvSpPr>
        <p:spPr>
          <a:xfrm>
            <a:off x="1631350" y="19540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 name="Google Shape;161;p16"/>
          <p:cNvSpPr/>
          <p:nvPr/>
        </p:nvSpPr>
        <p:spPr>
          <a:xfrm>
            <a:off x="1976950" y="202018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p16"/>
          <p:cNvSpPr txBox="1"/>
          <p:nvPr/>
        </p:nvSpPr>
        <p:spPr>
          <a:xfrm>
            <a:off x="168100" y="1980133"/>
            <a:ext cx="1371900" cy="406500"/>
          </a:xfrm>
          <a:prstGeom prst="rect">
            <a:avLst/>
          </a:prstGeom>
          <a:solidFill>
            <a:srgbClr val="6FA8D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rPr>
              <a:t>Control A</a:t>
            </a:r>
            <a:endParaRPr sz="1800">
              <a:solidFill>
                <a:schemeClr val="lt1"/>
              </a:solidFill>
            </a:endParaRPr>
          </a:p>
        </p:txBody>
      </p:sp>
      <p:sp>
        <p:nvSpPr>
          <p:cNvPr id="163" name="Google Shape;163;p16"/>
          <p:cNvSpPr/>
          <p:nvPr/>
        </p:nvSpPr>
        <p:spPr>
          <a:xfrm>
            <a:off x="2337700" y="19540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16"/>
          <p:cNvSpPr/>
          <p:nvPr/>
        </p:nvSpPr>
        <p:spPr>
          <a:xfrm>
            <a:off x="2490100" y="21064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 name="Google Shape;165;p16"/>
          <p:cNvSpPr/>
          <p:nvPr/>
        </p:nvSpPr>
        <p:spPr>
          <a:xfrm>
            <a:off x="4623700" y="18016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p16"/>
          <p:cNvSpPr/>
          <p:nvPr/>
        </p:nvSpPr>
        <p:spPr>
          <a:xfrm>
            <a:off x="4069750" y="1747113"/>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 name="Google Shape;167;p16"/>
          <p:cNvSpPr/>
          <p:nvPr/>
        </p:nvSpPr>
        <p:spPr>
          <a:xfrm>
            <a:off x="4191150" y="2215950"/>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16"/>
          <p:cNvSpPr/>
          <p:nvPr/>
        </p:nvSpPr>
        <p:spPr>
          <a:xfrm>
            <a:off x="4343550" y="186778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p16"/>
          <p:cNvSpPr/>
          <p:nvPr/>
        </p:nvSpPr>
        <p:spPr>
          <a:xfrm>
            <a:off x="4069750" y="19540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16"/>
          <p:cNvSpPr/>
          <p:nvPr/>
        </p:nvSpPr>
        <p:spPr>
          <a:xfrm>
            <a:off x="4415350" y="202018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16"/>
          <p:cNvSpPr/>
          <p:nvPr/>
        </p:nvSpPr>
        <p:spPr>
          <a:xfrm>
            <a:off x="4776100" y="19540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16"/>
          <p:cNvSpPr/>
          <p:nvPr/>
        </p:nvSpPr>
        <p:spPr>
          <a:xfrm>
            <a:off x="4928500" y="21064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16"/>
          <p:cNvSpPr/>
          <p:nvPr/>
        </p:nvSpPr>
        <p:spPr>
          <a:xfrm>
            <a:off x="7747900" y="18016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16"/>
          <p:cNvSpPr/>
          <p:nvPr/>
        </p:nvSpPr>
        <p:spPr>
          <a:xfrm>
            <a:off x="7193950" y="1747113"/>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16"/>
          <p:cNvSpPr/>
          <p:nvPr/>
        </p:nvSpPr>
        <p:spPr>
          <a:xfrm>
            <a:off x="7315350" y="2215950"/>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 name="Google Shape;176;p16"/>
          <p:cNvSpPr/>
          <p:nvPr/>
        </p:nvSpPr>
        <p:spPr>
          <a:xfrm>
            <a:off x="7467750" y="186778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 name="Google Shape;177;p16"/>
          <p:cNvSpPr/>
          <p:nvPr/>
        </p:nvSpPr>
        <p:spPr>
          <a:xfrm>
            <a:off x="7193950" y="19540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16"/>
          <p:cNvSpPr/>
          <p:nvPr/>
        </p:nvSpPr>
        <p:spPr>
          <a:xfrm>
            <a:off x="7539550" y="202018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16"/>
          <p:cNvSpPr/>
          <p:nvPr/>
        </p:nvSpPr>
        <p:spPr>
          <a:xfrm>
            <a:off x="7900300" y="19540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16"/>
          <p:cNvSpPr/>
          <p:nvPr/>
        </p:nvSpPr>
        <p:spPr>
          <a:xfrm>
            <a:off x="8052700" y="21064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7"/>
          <p:cNvSpPr txBox="1"/>
          <p:nvPr/>
        </p:nvSpPr>
        <p:spPr>
          <a:xfrm>
            <a:off x="622725" y="72300"/>
            <a:ext cx="82875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900">
                <a:solidFill>
                  <a:schemeClr val="dk2"/>
                </a:solidFill>
              </a:rPr>
              <a:t>Results</a:t>
            </a:r>
            <a:endParaRPr b="1" sz="2900">
              <a:solidFill>
                <a:schemeClr val="dk2"/>
              </a:solidFill>
            </a:endParaRPr>
          </a:p>
          <a:p>
            <a:pPr indent="0" lvl="0" marL="0" rtl="0" algn="ctr">
              <a:spcBef>
                <a:spcPts val="0"/>
              </a:spcBef>
              <a:spcAft>
                <a:spcPts val="0"/>
              </a:spcAft>
              <a:buNone/>
            </a:pPr>
            <a:r>
              <a:t/>
            </a:r>
            <a:endParaRPr b="1" sz="2900">
              <a:solidFill>
                <a:schemeClr val="dk2"/>
              </a:solidFill>
            </a:endParaRPr>
          </a:p>
        </p:txBody>
      </p:sp>
      <p:cxnSp>
        <p:nvCxnSpPr>
          <p:cNvPr id="186" name="Google Shape;186;p17"/>
          <p:cNvCxnSpPr/>
          <p:nvPr/>
        </p:nvCxnSpPr>
        <p:spPr>
          <a:xfrm>
            <a:off x="1286325" y="1657825"/>
            <a:ext cx="7104600" cy="20400"/>
          </a:xfrm>
          <a:prstGeom prst="straightConnector1">
            <a:avLst/>
          </a:prstGeom>
          <a:noFill/>
          <a:ln cap="flat" cmpd="sng" w="28575">
            <a:solidFill>
              <a:srgbClr val="0000FF"/>
            </a:solidFill>
            <a:prstDash val="solid"/>
            <a:round/>
            <a:headEnd len="med" w="med" type="none"/>
            <a:tailEnd len="med" w="med" type="triangle"/>
          </a:ln>
        </p:spPr>
      </p:cxnSp>
      <p:sp>
        <p:nvSpPr>
          <p:cNvPr id="187" name="Google Shape;187;p17"/>
          <p:cNvSpPr txBox="1"/>
          <p:nvPr/>
        </p:nvSpPr>
        <p:spPr>
          <a:xfrm>
            <a:off x="1412250" y="1188425"/>
            <a:ext cx="8742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2"/>
                </a:solidFill>
              </a:rPr>
              <a:t>Day 0</a:t>
            </a:r>
            <a:endParaRPr b="1" sz="1800">
              <a:solidFill>
                <a:schemeClr val="dk2"/>
              </a:solidFill>
            </a:endParaRPr>
          </a:p>
        </p:txBody>
      </p:sp>
      <p:sp>
        <p:nvSpPr>
          <p:cNvPr id="188" name="Google Shape;188;p17"/>
          <p:cNvSpPr txBox="1"/>
          <p:nvPr/>
        </p:nvSpPr>
        <p:spPr>
          <a:xfrm>
            <a:off x="7627650" y="1180100"/>
            <a:ext cx="13719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2"/>
                </a:solidFill>
              </a:rPr>
              <a:t>Day 14</a:t>
            </a:r>
            <a:endParaRPr b="1" sz="1800">
              <a:solidFill>
                <a:schemeClr val="dk2"/>
              </a:solidFill>
            </a:endParaRPr>
          </a:p>
        </p:txBody>
      </p:sp>
      <p:sp>
        <p:nvSpPr>
          <p:cNvPr id="189" name="Google Shape;189;p17"/>
          <p:cNvSpPr/>
          <p:nvPr/>
        </p:nvSpPr>
        <p:spPr>
          <a:xfrm>
            <a:off x="2109100" y="292277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17"/>
          <p:cNvSpPr/>
          <p:nvPr/>
        </p:nvSpPr>
        <p:spPr>
          <a:xfrm>
            <a:off x="1555150" y="2868250"/>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17"/>
          <p:cNvSpPr/>
          <p:nvPr/>
        </p:nvSpPr>
        <p:spPr>
          <a:xfrm>
            <a:off x="1676550" y="333708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17"/>
          <p:cNvSpPr/>
          <p:nvPr/>
        </p:nvSpPr>
        <p:spPr>
          <a:xfrm>
            <a:off x="1828950" y="298892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p17"/>
          <p:cNvSpPr/>
          <p:nvPr/>
        </p:nvSpPr>
        <p:spPr>
          <a:xfrm>
            <a:off x="1555150" y="307517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17"/>
          <p:cNvSpPr/>
          <p:nvPr/>
        </p:nvSpPr>
        <p:spPr>
          <a:xfrm>
            <a:off x="1900750" y="314132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p17"/>
          <p:cNvSpPr/>
          <p:nvPr/>
        </p:nvSpPr>
        <p:spPr>
          <a:xfrm>
            <a:off x="2129500" y="4350950"/>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17"/>
          <p:cNvSpPr/>
          <p:nvPr/>
        </p:nvSpPr>
        <p:spPr>
          <a:xfrm>
            <a:off x="1748350" y="389377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17"/>
          <p:cNvSpPr/>
          <p:nvPr/>
        </p:nvSpPr>
        <p:spPr>
          <a:xfrm>
            <a:off x="1956700" y="400042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17"/>
          <p:cNvSpPr/>
          <p:nvPr/>
        </p:nvSpPr>
        <p:spPr>
          <a:xfrm>
            <a:off x="2302300" y="413257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17"/>
          <p:cNvSpPr/>
          <p:nvPr/>
        </p:nvSpPr>
        <p:spPr>
          <a:xfrm>
            <a:off x="1783900" y="4178150"/>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17"/>
          <p:cNvSpPr/>
          <p:nvPr/>
        </p:nvSpPr>
        <p:spPr>
          <a:xfrm>
            <a:off x="4441275" y="292277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p17"/>
          <p:cNvSpPr/>
          <p:nvPr/>
        </p:nvSpPr>
        <p:spPr>
          <a:xfrm>
            <a:off x="4375575" y="321752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p17"/>
          <p:cNvSpPr/>
          <p:nvPr/>
        </p:nvSpPr>
        <p:spPr>
          <a:xfrm>
            <a:off x="4746075" y="3369813"/>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17"/>
          <p:cNvSpPr/>
          <p:nvPr/>
        </p:nvSpPr>
        <p:spPr>
          <a:xfrm>
            <a:off x="4730575" y="3064800"/>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17"/>
          <p:cNvSpPr/>
          <p:nvPr/>
        </p:nvSpPr>
        <p:spPr>
          <a:xfrm>
            <a:off x="4441275" y="411162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17"/>
          <p:cNvSpPr/>
          <p:nvPr/>
        </p:nvSpPr>
        <p:spPr>
          <a:xfrm>
            <a:off x="4593675" y="426402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17"/>
          <p:cNvSpPr/>
          <p:nvPr/>
        </p:nvSpPr>
        <p:spPr>
          <a:xfrm>
            <a:off x="4746075" y="441642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p17"/>
          <p:cNvSpPr/>
          <p:nvPr/>
        </p:nvSpPr>
        <p:spPr>
          <a:xfrm>
            <a:off x="4593675" y="4589950"/>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p17"/>
          <p:cNvSpPr/>
          <p:nvPr/>
        </p:nvSpPr>
        <p:spPr>
          <a:xfrm>
            <a:off x="7840525" y="456967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17"/>
          <p:cNvSpPr/>
          <p:nvPr/>
        </p:nvSpPr>
        <p:spPr>
          <a:xfrm>
            <a:off x="7784600" y="298892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17"/>
          <p:cNvSpPr/>
          <p:nvPr/>
        </p:nvSpPr>
        <p:spPr>
          <a:xfrm>
            <a:off x="7977800" y="426402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17"/>
          <p:cNvSpPr/>
          <p:nvPr/>
        </p:nvSpPr>
        <p:spPr>
          <a:xfrm>
            <a:off x="8287275" y="441727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17"/>
          <p:cNvSpPr/>
          <p:nvPr/>
        </p:nvSpPr>
        <p:spPr>
          <a:xfrm>
            <a:off x="2841000" y="626138"/>
            <a:ext cx="3780600" cy="51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CRISPR-BE3</a:t>
            </a:r>
            <a:endParaRPr b="1"/>
          </a:p>
        </p:txBody>
      </p:sp>
      <p:sp>
        <p:nvSpPr>
          <p:cNvPr id="213" name="Google Shape;213;p17"/>
          <p:cNvSpPr txBox="1"/>
          <p:nvPr/>
        </p:nvSpPr>
        <p:spPr>
          <a:xfrm>
            <a:off x="4234050" y="1180000"/>
            <a:ext cx="9945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2"/>
                </a:solidFill>
              </a:rPr>
              <a:t>7 day</a:t>
            </a:r>
            <a:endParaRPr b="1" sz="1800">
              <a:solidFill>
                <a:schemeClr val="dk2"/>
              </a:solidFill>
            </a:endParaRPr>
          </a:p>
        </p:txBody>
      </p:sp>
      <p:sp>
        <p:nvSpPr>
          <p:cNvPr id="214" name="Google Shape;214;p17"/>
          <p:cNvSpPr txBox="1"/>
          <p:nvPr/>
        </p:nvSpPr>
        <p:spPr>
          <a:xfrm>
            <a:off x="168100" y="3025071"/>
            <a:ext cx="1371900" cy="406500"/>
          </a:xfrm>
          <a:prstGeom prst="rect">
            <a:avLst/>
          </a:prstGeom>
          <a:solidFill>
            <a:srgbClr val="6FA8D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rPr>
              <a:t>Change 1B</a:t>
            </a:r>
            <a:endParaRPr sz="1800">
              <a:solidFill>
                <a:schemeClr val="lt1"/>
              </a:solidFill>
            </a:endParaRPr>
          </a:p>
        </p:txBody>
      </p:sp>
      <p:sp>
        <p:nvSpPr>
          <p:cNvPr id="215" name="Google Shape;215;p17"/>
          <p:cNvSpPr txBox="1"/>
          <p:nvPr/>
        </p:nvSpPr>
        <p:spPr>
          <a:xfrm>
            <a:off x="239200" y="4376625"/>
            <a:ext cx="1371900" cy="406500"/>
          </a:xfrm>
          <a:prstGeom prst="rect">
            <a:avLst/>
          </a:prstGeom>
          <a:solidFill>
            <a:srgbClr val="6FA8D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rPr>
              <a:t>Change 2B</a:t>
            </a:r>
            <a:endParaRPr sz="1800">
              <a:solidFill>
                <a:schemeClr val="lt1"/>
              </a:solidFill>
            </a:endParaRPr>
          </a:p>
        </p:txBody>
      </p:sp>
      <p:sp>
        <p:nvSpPr>
          <p:cNvPr id="216" name="Google Shape;216;p17"/>
          <p:cNvSpPr/>
          <p:nvPr/>
        </p:nvSpPr>
        <p:spPr>
          <a:xfrm>
            <a:off x="2454700" y="428497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 name="Google Shape;217;p17"/>
          <p:cNvSpPr/>
          <p:nvPr/>
        </p:nvSpPr>
        <p:spPr>
          <a:xfrm>
            <a:off x="2261500" y="307517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17"/>
          <p:cNvSpPr/>
          <p:nvPr/>
        </p:nvSpPr>
        <p:spPr>
          <a:xfrm>
            <a:off x="2413900" y="322757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 name="Google Shape;219;p17"/>
          <p:cNvSpPr/>
          <p:nvPr/>
        </p:nvSpPr>
        <p:spPr>
          <a:xfrm>
            <a:off x="1936300" y="4330550"/>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p17"/>
          <p:cNvSpPr/>
          <p:nvPr/>
        </p:nvSpPr>
        <p:spPr>
          <a:xfrm>
            <a:off x="1931000" y="456967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 name="Google Shape;221;p17"/>
          <p:cNvSpPr/>
          <p:nvPr/>
        </p:nvSpPr>
        <p:spPr>
          <a:xfrm>
            <a:off x="4223175" y="4269975"/>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17"/>
          <p:cNvSpPr/>
          <p:nvPr/>
        </p:nvSpPr>
        <p:spPr>
          <a:xfrm>
            <a:off x="4806775" y="2818613"/>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17"/>
          <p:cNvSpPr/>
          <p:nvPr/>
        </p:nvSpPr>
        <p:spPr>
          <a:xfrm>
            <a:off x="2109100" y="18016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17"/>
          <p:cNvSpPr/>
          <p:nvPr/>
        </p:nvSpPr>
        <p:spPr>
          <a:xfrm>
            <a:off x="1555150" y="1747113"/>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 name="Google Shape;225;p17"/>
          <p:cNvSpPr/>
          <p:nvPr/>
        </p:nvSpPr>
        <p:spPr>
          <a:xfrm>
            <a:off x="1676550" y="2215950"/>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p17"/>
          <p:cNvSpPr/>
          <p:nvPr/>
        </p:nvSpPr>
        <p:spPr>
          <a:xfrm>
            <a:off x="1828950" y="186778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p17"/>
          <p:cNvSpPr/>
          <p:nvPr/>
        </p:nvSpPr>
        <p:spPr>
          <a:xfrm>
            <a:off x="1555150" y="19540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17"/>
          <p:cNvSpPr/>
          <p:nvPr/>
        </p:nvSpPr>
        <p:spPr>
          <a:xfrm>
            <a:off x="1900750" y="202018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17"/>
          <p:cNvSpPr txBox="1"/>
          <p:nvPr/>
        </p:nvSpPr>
        <p:spPr>
          <a:xfrm>
            <a:off x="91900" y="1980133"/>
            <a:ext cx="1371900" cy="406500"/>
          </a:xfrm>
          <a:prstGeom prst="rect">
            <a:avLst/>
          </a:prstGeom>
          <a:solidFill>
            <a:srgbClr val="6FA8D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rPr>
              <a:t>Control B</a:t>
            </a:r>
            <a:endParaRPr sz="1800">
              <a:solidFill>
                <a:schemeClr val="lt1"/>
              </a:solidFill>
            </a:endParaRPr>
          </a:p>
        </p:txBody>
      </p:sp>
      <p:sp>
        <p:nvSpPr>
          <p:cNvPr id="230" name="Google Shape;230;p17"/>
          <p:cNvSpPr/>
          <p:nvPr/>
        </p:nvSpPr>
        <p:spPr>
          <a:xfrm>
            <a:off x="2261500" y="19540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17"/>
          <p:cNvSpPr/>
          <p:nvPr/>
        </p:nvSpPr>
        <p:spPr>
          <a:xfrm>
            <a:off x="2413900" y="21064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17"/>
          <p:cNvSpPr/>
          <p:nvPr/>
        </p:nvSpPr>
        <p:spPr>
          <a:xfrm>
            <a:off x="4547500" y="18016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17"/>
          <p:cNvSpPr/>
          <p:nvPr/>
        </p:nvSpPr>
        <p:spPr>
          <a:xfrm>
            <a:off x="3993550" y="1747113"/>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 name="Google Shape;234;p17"/>
          <p:cNvSpPr/>
          <p:nvPr/>
        </p:nvSpPr>
        <p:spPr>
          <a:xfrm>
            <a:off x="4114950" y="2215950"/>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p17"/>
          <p:cNvSpPr/>
          <p:nvPr/>
        </p:nvSpPr>
        <p:spPr>
          <a:xfrm>
            <a:off x="4267350" y="186778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p17"/>
          <p:cNvSpPr/>
          <p:nvPr/>
        </p:nvSpPr>
        <p:spPr>
          <a:xfrm>
            <a:off x="3993550" y="19540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17"/>
          <p:cNvSpPr/>
          <p:nvPr/>
        </p:nvSpPr>
        <p:spPr>
          <a:xfrm>
            <a:off x="4339150" y="202018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17"/>
          <p:cNvSpPr/>
          <p:nvPr/>
        </p:nvSpPr>
        <p:spPr>
          <a:xfrm>
            <a:off x="4699900" y="19540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17"/>
          <p:cNvSpPr/>
          <p:nvPr/>
        </p:nvSpPr>
        <p:spPr>
          <a:xfrm>
            <a:off x="4852300" y="21064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17"/>
          <p:cNvSpPr/>
          <p:nvPr/>
        </p:nvSpPr>
        <p:spPr>
          <a:xfrm>
            <a:off x="7671700" y="18016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17"/>
          <p:cNvSpPr/>
          <p:nvPr/>
        </p:nvSpPr>
        <p:spPr>
          <a:xfrm>
            <a:off x="7117750" y="1747113"/>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17"/>
          <p:cNvSpPr/>
          <p:nvPr/>
        </p:nvSpPr>
        <p:spPr>
          <a:xfrm>
            <a:off x="7239150" y="2215950"/>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17"/>
          <p:cNvSpPr/>
          <p:nvPr/>
        </p:nvSpPr>
        <p:spPr>
          <a:xfrm>
            <a:off x="7391550" y="186778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17"/>
          <p:cNvSpPr/>
          <p:nvPr/>
        </p:nvSpPr>
        <p:spPr>
          <a:xfrm>
            <a:off x="7117750" y="19540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17"/>
          <p:cNvSpPr/>
          <p:nvPr/>
        </p:nvSpPr>
        <p:spPr>
          <a:xfrm>
            <a:off x="7463350" y="202018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17"/>
          <p:cNvSpPr/>
          <p:nvPr/>
        </p:nvSpPr>
        <p:spPr>
          <a:xfrm>
            <a:off x="7824100" y="19540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17"/>
          <p:cNvSpPr/>
          <p:nvPr/>
        </p:nvSpPr>
        <p:spPr>
          <a:xfrm>
            <a:off x="7976500" y="2106438"/>
            <a:ext cx="345600" cy="3252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17"/>
          <p:cNvSpPr/>
          <p:nvPr/>
        </p:nvSpPr>
        <p:spPr>
          <a:xfrm>
            <a:off x="7230638" y="2620525"/>
            <a:ext cx="1511700" cy="1095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8"/>
          <p:cNvSpPr txBox="1"/>
          <p:nvPr/>
        </p:nvSpPr>
        <p:spPr>
          <a:xfrm>
            <a:off x="1627650" y="488150"/>
            <a:ext cx="5888700" cy="551700"/>
          </a:xfrm>
          <a:prstGeom prst="rect">
            <a:avLst/>
          </a:prstGeom>
          <a:solidFill>
            <a:srgbClr val="76A5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200">
                <a:solidFill>
                  <a:schemeClr val="lt1"/>
                </a:solidFill>
              </a:rPr>
              <a:t>Why these results are important?</a:t>
            </a:r>
            <a:endParaRPr b="1" sz="2200">
              <a:solidFill>
                <a:schemeClr val="lt1"/>
              </a:solidFill>
            </a:endParaRPr>
          </a:p>
        </p:txBody>
      </p:sp>
      <p:pic>
        <p:nvPicPr>
          <p:cNvPr id="254" name="Google Shape;254;p18"/>
          <p:cNvPicPr preferRelativeResize="0"/>
          <p:nvPr/>
        </p:nvPicPr>
        <p:blipFill>
          <a:blip r:embed="rId3">
            <a:alphaModFix/>
          </a:blip>
          <a:stretch>
            <a:fillRect/>
          </a:stretch>
        </p:blipFill>
        <p:spPr>
          <a:xfrm>
            <a:off x="1394875" y="2067400"/>
            <a:ext cx="2297298" cy="2297298"/>
          </a:xfrm>
          <a:prstGeom prst="rect">
            <a:avLst/>
          </a:prstGeom>
          <a:noFill/>
          <a:ln>
            <a:noFill/>
          </a:ln>
        </p:spPr>
      </p:pic>
      <p:sp>
        <p:nvSpPr>
          <p:cNvPr id="255" name="Google Shape;255;p18"/>
          <p:cNvSpPr txBox="1"/>
          <p:nvPr/>
        </p:nvSpPr>
        <p:spPr>
          <a:xfrm>
            <a:off x="4211000" y="1287100"/>
            <a:ext cx="910200" cy="551700"/>
          </a:xfrm>
          <a:prstGeom prst="rect">
            <a:avLst/>
          </a:prstGeom>
          <a:solidFill>
            <a:srgbClr val="76A5A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lt1"/>
                </a:solidFill>
              </a:rPr>
              <a:t>Well…</a:t>
            </a:r>
            <a:endParaRPr b="1" sz="1800">
              <a:solidFill>
                <a:schemeClr val="lt1"/>
              </a:solidFill>
            </a:endParaRPr>
          </a:p>
        </p:txBody>
      </p:sp>
      <p:pic>
        <p:nvPicPr>
          <p:cNvPr id="256" name="Google Shape;256;p18"/>
          <p:cNvPicPr preferRelativeResize="0"/>
          <p:nvPr/>
        </p:nvPicPr>
        <p:blipFill>
          <a:blip r:embed="rId4">
            <a:alphaModFix/>
          </a:blip>
          <a:stretch>
            <a:fillRect/>
          </a:stretch>
        </p:blipFill>
        <p:spPr>
          <a:xfrm>
            <a:off x="5305875" y="2067400"/>
            <a:ext cx="2297298" cy="2297298"/>
          </a:xfrm>
          <a:prstGeom prst="rect">
            <a:avLst/>
          </a:prstGeom>
          <a:noFill/>
          <a:ln>
            <a:noFill/>
          </a:ln>
        </p:spPr>
      </p:pic>
      <p:sp>
        <p:nvSpPr>
          <p:cNvPr id="257" name="Google Shape;257;p18"/>
          <p:cNvSpPr txBox="1"/>
          <p:nvPr/>
        </p:nvSpPr>
        <p:spPr>
          <a:xfrm>
            <a:off x="1098575" y="4210675"/>
            <a:ext cx="3237900" cy="372000"/>
          </a:xfrm>
          <a:prstGeom prst="rect">
            <a:avLst/>
          </a:prstGeom>
          <a:solidFill>
            <a:srgbClr val="76A5A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lt1"/>
                </a:solidFill>
              </a:rPr>
              <a:t>Breast cancer prevention</a:t>
            </a:r>
            <a:endParaRPr b="1" sz="1800">
              <a:solidFill>
                <a:schemeClr val="lt1"/>
              </a:solidFill>
            </a:endParaRPr>
          </a:p>
        </p:txBody>
      </p:sp>
      <p:sp>
        <p:nvSpPr>
          <p:cNvPr id="258" name="Google Shape;258;p18"/>
          <p:cNvSpPr txBox="1"/>
          <p:nvPr/>
        </p:nvSpPr>
        <p:spPr>
          <a:xfrm>
            <a:off x="4939300" y="4210675"/>
            <a:ext cx="2960100" cy="372000"/>
          </a:xfrm>
          <a:prstGeom prst="rect">
            <a:avLst/>
          </a:prstGeom>
          <a:solidFill>
            <a:srgbClr val="76A5A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lt1"/>
                </a:solidFill>
              </a:rPr>
              <a:t>Breast cancer treatment</a:t>
            </a:r>
            <a:endParaRPr b="1"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9"/>
          <p:cNvSpPr/>
          <p:nvPr/>
        </p:nvSpPr>
        <p:spPr>
          <a:xfrm>
            <a:off x="-635850" y="1128725"/>
            <a:ext cx="10861200" cy="26586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 name="Google Shape;264;p19"/>
          <p:cNvSpPr txBox="1"/>
          <p:nvPr/>
        </p:nvSpPr>
        <p:spPr>
          <a:xfrm>
            <a:off x="-425100" y="1899825"/>
            <a:ext cx="9994200" cy="16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4200">
                <a:solidFill>
                  <a:schemeClr val="lt1"/>
                </a:solidFill>
              </a:rPr>
              <a:t>Thanks for your attention!</a:t>
            </a:r>
            <a:endParaRPr b="1" sz="4200">
              <a:solidFill>
                <a:schemeClr val="lt1"/>
              </a:solidFill>
            </a:endParaRPr>
          </a:p>
        </p:txBody>
      </p:sp>
      <p:pic>
        <p:nvPicPr>
          <p:cNvPr id="265" name="Google Shape;265;p19"/>
          <p:cNvPicPr preferRelativeResize="0"/>
          <p:nvPr/>
        </p:nvPicPr>
        <p:blipFill>
          <a:blip r:embed="rId3">
            <a:alphaModFix/>
          </a:blip>
          <a:stretch>
            <a:fillRect/>
          </a:stretch>
        </p:blipFill>
        <p:spPr>
          <a:xfrm>
            <a:off x="6295600" y="2802625"/>
            <a:ext cx="2241350" cy="2241350"/>
          </a:xfrm>
          <a:prstGeom prst="rect">
            <a:avLst/>
          </a:prstGeom>
          <a:noFill/>
          <a:ln>
            <a:noFill/>
          </a:ln>
        </p:spPr>
      </p:pic>
      <p:pic>
        <p:nvPicPr>
          <p:cNvPr id="266" name="Google Shape;266;p19"/>
          <p:cNvPicPr preferRelativeResize="0"/>
          <p:nvPr/>
        </p:nvPicPr>
        <p:blipFill>
          <a:blip r:embed="rId3">
            <a:alphaModFix/>
          </a:blip>
          <a:stretch>
            <a:fillRect/>
          </a:stretch>
        </p:blipFill>
        <p:spPr>
          <a:xfrm flipH="1">
            <a:off x="650825" y="2825950"/>
            <a:ext cx="2161650" cy="2241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64"/>
                                        </p:tgtEl>
                                        <p:attrNameLst>
                                          <p:attrName>style.visibility</p:attrName>
                                        </p:attrNameLst>
                                      </p:cBhvr>
                                      <p:to>
                                        <p:strVal val="visible"/>
                                      </p:to>
                                    </p:set>
                                    <p:anim calcmode="lin" valueType="num">
                                      <p:cBhvr additive="base">
                                        <p:cTn dur="1000"/>
                                        <p:tgtEl>
                                          <p:spTgt spid="26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1000"/>
                                        <p:tgtEl>
                                          <p:spTgt spid="2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000"/>
                                        <p:tgtEl>
                                          <p:spTgt spid="26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0"/>
          <p:cNvSpPr txBox="1"/>
          <p:nvPr/>
        </p:nvSpPr>
        <p:spPr>
          <a:xfrm>
            <a:off x="1664225" y="1245225"/>
            <a:ext cx="6821100" cy="28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500">
                <a:solidFill>
                  <a:schemeClr val="dk2"/>
                </a:solidFill>
              </a:rPr>
              <a:t>These slides won’t be include</a:t>
            </a:r>
            <a:endParaRPr sz="35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21"/>
          <p:cNvPicPr preferRelativeResize="0"/>
          <p:nvPr/>
        </p:nvPicPr>
        <p:blipFill>
          <a:blip r:embed="rId3">
            <a:alphaModFix/>
          </a:blip>
          <a:stretch>
            <a:fillRect/>
          </a:stretch>
        </p:blipFill>
        <p:spPr>
          <a:xfrm>
            <a:off x="557025" y="554100"/>
            <a:ext cx="2978150" cy="2978150"/>
          </a:xfrm>
          <a:prstGeom prst="rect">
            <a:avLst/>
          </a:prstGeom>
          <a:noFill/>
          <a:ln>
            <a:noFill/>
          </a:ln>
        </p:spPr>
      </p:pic>
      <p:sp>
        <p:nvSpPr>
          <p:cNvPr id="277" name="Google Shape;277;p21"/>
          <p:cNvSpPr txBox="1"/>
          <p:nvPr/>
        </p:nvSpPr>
        <p:spPr>
          <a:xfrm>
            <a:off x="557025" y="3618725"/>
            <a:ext cx="2978100" cy="448800"/>
          </a:xfrm>
          <a:prstGeom prst="rect">
            <a:avLst/>
          </a:prstGeom>
          <a:solidFill>
            <a:srgbClr val="76A5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000">
                <a:solidFill>
                  <a:schemeClr val="lt1"/>
                </a:solidFill>
              </a:rPr>
              <a:t>Genome</a:t>
            </a:r>
            <a:endParaRPr b="1" sz="2000">
              <a:solidFill>
                <a:schemeClr val="lt1"/>
              </a:solidFill>
            </a:endParaRPr>
          </a:p>
        </p:txBody>
      </p:sp>
      <p:cxnSp>
        <p:nvCxnSpPr>
          <p:cNvPr id="278" name="Google Shape;278;p21"/>
          <p:cNvCxnSpPr/>
          <p:nvPr/>
        </p:nvCxnSpPr>
        <p:spPr>
          <a:xfrm>
            <a:off x="3082575" y="1403100"/>
            <a:ext cx="1349100" cy="0"/>
          </a:xfrm>
          <a:prstGeom prst="straightConnector1">
            <a:avLst/>
          </a:prstGeom>
          <a:noFill/>
          <a:ln cap="flat" cmpd="sng" w="38100">
            <a:solidFill>
              <a:srgbClr val="0000FF"/>
            </a:solidFill>
            <a:prstDash val="solid"/>
            <a:round/>
            <a:headEnd len="med" w="med" type="none"/>
            <a:tailEnd len="med" w="med" type="triangle"/>
          </a:ln>
        </p:spPr>
      </p:cxnSp>
      <p:sp>
        <p:nvSpPr>
          <p:cNvPr id="279" name="Google Shape;279;p21"/>
          <p:cNvSpPr txBox="1"/>
          <p:nvPr/>
        </p:nvSpPr>
        <p:spPr>
          <a:xfrm>
            <a:off x="4638725" y="1178700"/>
            <a:ext cx="1349100" cy="448800"/>
          </a:xfrm>
          <a:prstGeom prst="rect">
            <a:avLst/>
          </a:prstGeom>
          <a:solidFill>
            <a:srgbClr val="76A5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000">
                <a:solidFill>
                  <a:schemeClr val="lt1"/>
                </a:solidFill>
              </a:rPr>
              <a:t>genes</a:t>
            </a:r>
            <a:endParaRPr b="1" sz="2000">
              <a:solidFill>
                <a:schemeClr val="lt1"/>
              </a:solidFill>
            </a:endParaRPr>
          </a:p>
        </p:txBody>
      </p:sp>
      <p:sp>
        <p:nvSpPr>
          <p:cNvPr id="280" name="Google Shape;280;p21"/>
          <p:cNvSpPr/>
          <p:nvPr/>
        </p:nvSpPr>
        <p:spPr>
          <a:xfrm>
            <a:off x="4294475" y="2245450"/>
            <a:ext cx="2209200" cy="944400"/>
          </a:xfrm>
          <a:prstGeom prst="cloudCallout">
            <a:avLst>
              <a:gd fmla="val -129195" name="adj1"/>
              <a:gd fmla="val -59379"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dk1"/>
                </a:solidFill>
              </a:rPr>
              <a:t>…GAACTT…</a:t>
            </a:r>
            <a:endParaRPr/>
          </a:p>
        </p:txBody>
      </p:sp>
      <p:pic>
        <p:nvPicPr>
          <p:cNvPr id="281" name="Google Shape;281;p21"/>
          <p:cNvPicPr preferRelativeResize="0"/>
          <p:nvPr/>
        </p:nvPicPr>
        <p:blipFill>
          <a:blip r:embed="rId4">
            <a:alphaModFix/>
          </a:blip>
          <a:stretch>
            <a:fillRect/>
          </a:stretch>
        </p:blipFill>
        <p:spPr>
          <a:xfrm>
            <a:off x="7262975" y="327425"/>
            <a:ext cx="1184925" cy="1184925"/>
          </a:xfrm>
          <a:prstGeom prst="rect">
            <a:avLst/>
          </a:prstGeom>
          <a:noFill/>
          <a:ln>
            <a:noFill/>
          </a:ln>
        </p:spPr>
      </p:pic>
      <p:pic>
        <p:nvPicPr>
          <p:cNvPr id="282" name="Google Shape;282;p21"/>
          <p:cNvPicPr preferRelativeResize="0"/>
          <p:nvPr/>
        </p:nvPicPr>
        <p:blipFill>
          <a:blip r:embed="rId5">
            <a:alphaModFix/>
          </a:blip>
          <a:stretch>
            <a:fillRect/>
          </a:stretch>
        </p:blipFill>
        <p:spPr>
          <a:xfrm>
            <a:off x="5671200" y="2484527"/>
            <a:ext cx="466248" cy="466248"/>
          </a:xfrm>
          <a:prstGeom prst="rect">
            <a:avLst/>
          </a:prstGeom>
          <a:noFill/>
          <a:ln>
            <a:noFill/>
          </a:ln>
        </p:spPr>
      </p:pic>
      <p:cxnSp>
        <p:nvCxnSpPr>
          <p:cNvPr id="283" name="Google Shape;283;p21"/>
          <p:cNvCxnSpPr/>
          <p:nvPr/>
        </p:nvCxnSpPr>
        <p:spPr>
          <a:xfrm flipH="1" rot="10800000">
            <a:off x="6137450" y="1403100"/>
            <a:ext cx="975900" cy="955500"/>
          </a:xfrm>
          <a:prstGeom prst="straightConnector1">
            <a:avLst/>
          </a:prstGeom>
          <a:noFill/>
          <a:ln cap="flat" cmpd="sng" w="28575">
            <a:solidFill>
              <a:srgbClr val="0000FF"/>
            </a:solidFill>
            <a:prstDash val="solid"/>
            <a:round/>
            <a:headEnd len="med" w="med" type="none"/>
            <a:tailEnd len="med" w="med" type="triangle"/>
          </a:ln>
        </p:spPr>
      </p:cxnSp>
      <p:cxnSp>
        <p:nvCxnSpPr>
          <p:cNvPr id="284" name="Google Shape;284;p21"/>
          <p:cNvCxnSpPr>
            <a:stCxn id="282" idx="2"/>
          </p:cNvCxnSpPr>
          <p:nvPr/>
        </p:nvCxnSpPr>
        <p:spPr>
          <a:xfrm flipH="1">
            <a:off x="5889924" y="2950775"/>
            <a:ext cx="14400" cy="562500"/>
          </a:xfrm>
          <a:prstGeom prst="straightConnector1">
            <a:avLst/>
          </a:prstGeom>
          <a:noFill/>
          <a:ln cap="flat" cmpd="sng" w="28575">
            <a:solidFill>
              <a:srgbClr val="0000FF"/>
            </a:solidFill>
            <a:prstDash val="solid"/>
            <a:round/>
            <a:headEnd len="med" w="med" type="none"/>
            <a:tailEnd len="med" w="med" type="triangle"/>
          </a:ln>
        </p:spPr>
      </p:cxnSp>
      <p:sp>
        <p:nvSpPr>
          <p:cNvPr id="285" name="Google Shape;285;p21"/>
          <p:cNvSpPr txBox="1"/>
          <p:nvPr/>
        </p:nvSpPr>
        <p:spPr>
          <a:xfrm>
            <a:off x="5222575" y="3462038"/>
            <a:ext cx="1349100" cy="448800"/>
          </a:xfrm>
          <a:prstGeom prst="rect">
            <a:avLst/>
          </a:prstGeom>
          <a:solidFill>
            <a:srgbClr val="76A5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000">
                <a:solidFill>
                  <a:schemeClr val="lt1"/>
                </a:solidFill>
              </a:rPr>
              <a:t>illnesses</a:t>
            </a:r>
            <a:endParaRPr b="1" sz="2000">
              <a:solidFill>
                <a:schemeClr val="lt1"/>
              </a:solidFill>
            </a:endParaRPr>
          </a:p>
        </p:txBody>
      </p:sp>
      <p:pic>
        <p:nvPicPr>
          <p:cNvPr id="286" name="Google Shape;286;p21"/>
          <p:cNvPicPr preferRelativeResize="0"/>
          <p:nvPr/>
        </p:nvPicPr>
        <p:blipFill>
          <a:blip r:embed="rId6">
            <a:alphaModFix/>
          </a:blip>
          <a:stretch>
            <a:fillRect/>
          </a:stretch>
        </p:blipFill>
        <p:spPr>
          <a:xfrm rot="5400000">
            <a:off x="-79513" y="2552338"/>
            <a:ext cx="4251174" cy="4251174"/>
          </a:xfrm>
          <a:prstGeom prst="rect">
            <a:avLst/>
          </a:prstGeom>
          <a:noFill/>
          <a:ln>
            <a:noFill/>
          </a:ln>
        </p:spPr>
      </p:pic>
      <p:cxnSp>
        <p:nvCxnSpPr>
          <p:cNvPr id="287" name="Google Shape;287;p21"/>
          <p:cNvCxnSpPr/>
          <p:nvPr/>
        </p:nvCxnSpPr>
        <p:spPr>
          <a:xfrm>
            <a:off x="6275075" y="2712238"/>
            <a:ext cx="987900" cy="10800"/>
          </a:xfrm>
          <a:prstGeom prst="straightConnector1">
            <a:avLst/>
          </a:prstGeom>
          <a:noFill/>
          <a:ln cap="flat" cmpd="sng" w="28575">
            <a:solidFill>
              <a:srgbClr val="0000FF"/>
            </a:solidFill>
            <a:prstDash val="solid"/>
            <a:round/>
            <a:headEnd len="med" w="med" type="none"/>
            <a:tailEnd len="med" w="med" type="triangle"/>
          </a:ln>
        </p:spPr>
      </p:cxnSp>
      <p:pic>
        <p:nvPicPr>
          <p:cNvPr id="288" name="Google Shape;288;p21"/>
          <p:cNvPicPr preferRelativeResize="0"/>
          <p:nvPr/>
        </p:nvPicPr>
        <p:blipFill>
          <a:blip r:embed="rId7">
            <a:alphaModFix/>
          </a:blip>
          <a:stretch>
            <a:fillRect/>
          </a:stretch>
        </p:blipFill>
        <p:spPr>
          <a:xfrm>
            <a:off x="7262973" y="2109385"/>
            <a:ext cx="1184925" cy="1184925"/>
          </a:xfrm>
          <a:prstGeom prst="rect">
            <a:avLst/>
          </a:prstGeom>
          <a:noFill/>
          <a:ln>
            <a:noFill/>
          </a:ln>
        </p:spPr>
      </p:pic>
      <p:sp>
        <p:nvSpPr>
          <p:cNvPr id="289" name="Google Shape;289;p21"/>
          <p:cNvSpPr txBox="1"/>
          <p:nvPr/>
        </p:nvSpPr>
        <p:spPr>
          <a:xfrm>
            <a:off x="7262963" y="1359950"/>
            <a:ext cx="1349100" cy="448800"/>
          </a:xfrm>
          <a:prstGeom prst="rect">
            <a:avLst/>
          </a:prstGeom>
          <a:solidFill>
            <a:srgbClr val="76A5AF"/>
          </a:solidFill>
          <a:ln cap="flat" cmpd="sng" w="19050">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 sz="2000">
                <a:solidFill>
                  <a:schemeClr val="lt1"/>
                </a:solidFill>
              </a:rPr>
              <a:t>OCA2</a:t>
            </a:r>
            <a:endParaRPr b="1" sz="2000">
              <a:solidFill>
                <a:schemeClr val="lt1"/>
              </a:solidFill>
            </a:endParaRPr>
          </a:p>
        </p:txBody>
      </p:sp>
      <p:sp>
        <p:nvSpPr>
          <p:cNvPr id="290" name="Google Shape;290;p21"/>
          <p:cNvSpPr txBox="1"/>
          <p:nvPr/>
        </p:nvSpPr>
        <p:spPr>
          <a:xfrm>
            <a:off x="7265738" y="3213925"/>
            <a:ext cx="1349100" cy="448800"/>
          </a:xfrm>
          <a:prstGeom prst="rect">
            <a:avLst/>
          </a:prstGeom>
          <a:solidFill>
            <a:srgbClr val="76A5AF"/>
          </a:solid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 sz="2000">
                <a:solidFill>
                  <a:schemeClr val="lt1"/>
                </a:solidFill>
              </a:rPr>
              <a:t>BRCA1</a:t>
            </a:r>
            <a:endParaRPr b="1" sz="2000">
              <a:solidFill>
                <a:schemeClr val="lt1"/>
              </a:solidFill>
            </a:endParaRPr>
          </a:p>
        </p:txBody>
      </p:sp>
      <p:sp>
        <p:nvSpPr>
          <p:cNvPr id="291" name="Google Shape;291;p21"/>
          <p:cNvSpPr txBox="1"/>
          <p:nvPr/>
        </p:nvSpPr>
        <p:spPr>
          <a:xfrm>
            <a:off x="6275075" y="4183050"/>
            <a:ext cx="2209200" cy="721500"/>
          </a:xfrm>
          <a:prstGeom prst="rect">
            <a:avLst/>
          </a:prstGeom>
          <a:solidFill>
            <a:srgbClr val="76A5AF"/>
          </a:solid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 sz="2000">
                <a:solidFill>
                  <a:schemeClr val="lt1"/>
                </a:solidFill>
              </a:rPr>
              <a:t>Breast and ovarian cancer</a:t>
            </a:r>
            <a:endParaRPr b="1" sz="2000">
              <a:solidFill>
                <a:schemeClr val="lt1"/>
              </a:solidFill>
            </a:endParaRPr>
          </a:p>
        </p:txBody>
      </p:sp>
      <p:sp>
        <p:nvSpPr>
          <p:cNvPr id="292" name="Google Shape;292;p21"/>
          <p:cNvSpPr txBox="1"/>
          <p:nvPr/>
        </p:nvSpPr>
        <p:spPr>
          <a:xfrm>
            <a:off x="4171650" y="4183050"/>
            <a:ext cx="1490400" cy="448800"/>
          </a:xfrm>
          <a:prstGeom prst="rect">
            <a:avLst/>
          </a:prstGeom>
          <a:solidFill>
            <a:srgbClr val="76A5AF"/>
          </a:solidFill>
          <a:ln cap="flat" cmpd="sng" w="19050">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 sz="2000">
                <a:solidFill>
                  <a:schemeClr val="lt1"/>
                </a:solidFill>
              </a:rPr>
              <a:t>Albinism</a:t>
            </a:r>
            <a:endParaRPr b="1" sz="2000">
              <a:solidFill>
                <a:schemeClr val="lt1"/>
              </a:solidFill>
            </a:endParaRPr>
          </a:p>
        </p:txBody>
      </p:sp>
      <p:cxnSp>
        <p:nvCxnSpPr>
          <p:cNvPr id="293" name="Google Shape;293;p21"/>
          <p:cNvCxnSpPr>
            <a:stCxn id="285" idx="2"/>
          </p:cNvCxnSpPr>
          <p:nvPr/>
        </p:nvCxnSpPr>
        <p:spPr>
          <a:xfrm flipH="1">
            <a:off x="4909525" y="3910838"/>
            <a:ext cx="987600" cy="213600"/>
          </a:xfrm>
          <a:prstGeom prst="straightConnector1">
            <a:avLst/>
          </a:prstGeom>
          <a:noFill/>
          <a:ln cap="flat" cmpd="sng" w="28575">
            <a:solidFill>
              <a:srgbClr val="0000FF"/>
            </a:solidFill>
            <a:prstDash val="solid"/>
            <a:round/>
            <a:headEnd len="med" w="med" type="none"/>
            <a:tailEnd len="med" w="med" type="triangle"/>
          </a:ln>
        </p:spPr>
      </p:cxnSp>
      <p:cxnSp>
        <p:nvCxnSpPr>
          <p:cNvPr id="294" name="Google Shape;294;p21"/>
          <p:cNvCxnSpPr>
            <a:stCxn id="285" idx="2"/>
            <a:endCxn id="291" idx="0"/>
          </p:cNvCxnSpPr>
          <p:nvPr/>
        </p:nvCxnSpPr>
        <p:spPr>
          <a:xfrm>
            <a:off x="5897125" y="3910838"/>
            <a:ext cx="1482600" cy="2721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